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9"/>
  </p:notesMasterIdLst>
  <p:sldIdLst>
    <p:sldId id="272" r:id="rId2"/>
    <p:sldId id="257" r:id="rId3"/>
    <p:sldId id="258" r:id="rId4"/>
    <p:sldId id="259" r:id="rId5"/>
    <p:sldId id="260" r:id="rId6"/>
    <p:sldId id="273" r:id="rId7"/>
    <p:sldId id="262" r:id="rId8"/>
    <p:sldId id="263" r:id="rId9"/>
    <p:sldId id="274" r:id="rId10"/>
    <p:sldId id="275" r:id="rId11"/>
    <p:sldId id="276" r:id="rId12"/>
    <p:sldId id="280" r:id="rId13"/>
    <p:sldId id="279" r:id="rId14"/>
    <p:sldId id="277" r:id="rId15"/>
    <p:sldId id="278" r:id="rId16"/>
    <p:sldId id="270" r:id="rId17"/>
    <p:sldId id="271" r:id="rId18"/>
  </p:sldIdLst>
  <p:sldSz cx="14630400" cy="8229600"/>
  <p:notesSz cx="8229600" cy="14630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4F2"/>
    <a:srgbClr val="219899"/>
    <a:srgbClr val="4C4C4C"/>
    <a:srgbClr val="A3ECE7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/>
    <p:restoredTop sz="96346"/>
  </p:normalViewPr>
  <p:slideViewPr>
    <p:cSldViewPr snapToGrid="0" snapToObjects="1">
      <p:cViewPr varScale="1">
        <p:scale>
          <a:sx n="71" d="100"/>
          <a:sy n="71" d="100"/>
        </p:scale>
        <p:origin x="5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28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2CB27-7AE6-C7AA-A7F2-28D94C848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685BA-DF15-4F0C-7A6F-977A91BB5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C1602-5326-A306-6059-8E1F9C3B6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FF268-A68C-15FC-2DFD-504C3EB21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5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5A6C4-67D5-EADC-3F0C-5DF237D3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318AB-49D2-0C8F-C3ED-B583C48A5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92CB7-95FB-83A6-5B9D-07C6F1F9B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10199-9787-428F-B1FA-6F30C2AF9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08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59C3-9D1F-9777-A43D-C9851ED4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50074-9935-C4DA-61A2-8B1FA1F46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18257-9976-4BA1-2EAD-701A19A49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9CDEF-7A69-39D2-766C-468100145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45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32B25-1F65-724A-E3A4-BBD4C1FA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160C5-4B08-D915-E0D4-09EBC6E61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0A61E-1BE2-DFC2-9730-5761D3B93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3BDC-5853-0980-096F-7644E405D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7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CEA8-98E9-7EA0-1435-6315F89A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FBE80-3EC5-9DBD-97D8-078E0ED2C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764AA-CCEB-C46B-F7BF-7555C7773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47D07-F4DF-05B2-BB7B-008CAE33E2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22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F35E1-2137-8CBF-F1A2-FF029D227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E48BA-85DA-85B0-B5CF-8C615DC69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01089-F8FA-2A8E-74FF-57AC892FE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89092-D384-3BB9-5DE1-BCFC33FCD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6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3D38D-BCA1-ADEE-4215-94CADD574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30321-E64F-B1C3-983B-C13350628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91747-4AD9-BCB9-56BA-C94292279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E261B-2AAF-BB27-D383-0A3D2FFCE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7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F65BDA-8908-15A1-8D93-AA34779EC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96F3DEE-C4C3-674A-5B28-2A677CA03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7625A4-8C05-FD9A-C1A5-7575B270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AC50F5-13B7-42C8-55A8-99680C69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D4E1DA-B08B-2458-B79A-4AD8194A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072631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A7092F-D213-6E22-A431-DF7812ED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AD0A56-1E8E-EBDF-0093-5451F6705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16E794-EEF5-81B2-EC35-C851CB2D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761B5C1-B6D4-4E8D-0576-C8D6D294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ED0B08-7303-27F3-D8A8-C822605F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793370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BC7FF35-DD60-2D95-28CB-648DD14A8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3CC7E69-CD80-FB20-A6F1-4FED8400D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215ED0-E021-68C0-6FD3-5BA80906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E33B42-3C7F-AA40-81C4-FFEC7EC5F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B75CD0-726A-629F-9BB3-5B08B48F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758937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32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1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675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72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3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375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082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94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F48A10-B7F4-4DC0-1F30-E358BC0B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2BAB52-0C4D-9595-6CB8-8B74E6FAB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56FD7C-6DC7-D6A1-6CA5-538D676C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A7D196-57AF-EB7A-0D6F-F02C0999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C79241-0C85-7367-7CC6-74AE7DB4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5994655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60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6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857C38-4F83-BA74-EE2D-853278B3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DA078E-7897-5422-6A72-1F67DC49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B1534F-6F43-7E1A-C61C-BEAD1122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86ACFF-9323-CEC8-DC39-E1354C5B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34765C-F789-EE9E-0D6C-A548C145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861590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4452ED-5698-1CDC-B2B6-A18207BA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0D549C-699F-BD59-5BC3-08073BFAC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4BD114B-F589-7B31-E765-7895933F0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7233D5B-0468-75EE-1FAA-C292067F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B451059-1FA9-917C-02C1-BA0C2E06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836E8D5-A92C-47E3-018C-9DD03C8AC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9513427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F3D7A3-7EEC-E64A-85D2-401CAF8F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4748120-9354-4E7A-0EDC-9B10CEE3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5FCC95B-A840-15EB-B637-F0607793A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FFB2620-B38B-491B-F988-536037673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44E1B73-100D-4AE3-A4FB-AC6E338D5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FC5227E-6B53-02CC-5316-BD135FB3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BC9E64A-D2D8-8A2A-F864-76F2C970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58AD99-28C1-1F43-BDD8-048AB9A7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1452370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5115E5-827F-ED4D-FB39-B8EFA626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70EF8EA-CD15-AD19-7F3E-D7C17EF4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123CBFF-CF33-0D85-C351-A81E989C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04EDD46-DE19-AC62-24B9-8A487BE2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98082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4551CA-E4E8-4705-57C7-689260FF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BE92D53-3085-2209-7EC3-7ABDC289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BF793C-1F7D-86CF-42E5-F3391AA4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368994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BBC85E-ACC7-CECC-1D4F-767A5A20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4C202C-4A8A-ED0E-36D6-FE482597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51DEC87-B4B4-AE37-C344-81D4A0454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8E163B4-2C20-CB3B-33E0-C02C0CBD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0A9B3B7-64EB-D209-65F5-C673D77D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EF1F43C-7D4A-89E2-961A-EE5589EF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8772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A3FE93A-8DE0-A425-91B8-4B2AF39B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65C48FA-2070-BF49-AA24-A64514280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690831-CB4A-6E7C-C6C6-E9E47D86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9490BD-8235-5369-6F8F-039E0C11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969A6EF-F0A6-F874-6588-07B4DC0E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BBE9BA-E0CA-0077-503F-4B29FA9F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477333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A845263-E5D1-BFE3-B21C-BABFAFAC8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0C56E1-5698-242B-F207-1B39FBCAD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CB00955-3413-5D0B-F2C0-99CB64CC5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20841B-79F4-484D-BE27-659E2D7894FC}" type="datetimeFigureOut">
              <a:rPr kumimoji="1" lang="ko-KR" altLang="en-US" smtClean="0"/>
              <a:t>2025-10-30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AF333D-BF4A-3050-2A7B-D9609A6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960E99-6638-FC84-FC8C-60BD165E2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5D538-E085-D946-8259-7AC91BB2914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887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4" r:id="rId17"/>
    <p:sldLayoutId id="2147483685" r:id="rId18"/>
    <p:sldLayoutId id="2147483689" r:id="rId19"/>
    <p:sldLayoutId id="2147483692" r:id="rId20"/>
    <p:sldLayoutId id="2147483693" r:id="rId21"/>
  </p:sldLayoutIdLst>
  <p:hf sldNum="0" hdr="0" ftr="0" dt="0"/>
  <p:txStyles>
    <p:titleStyle>
      <a:lvl1pPr algn="l" defTabSz="1097280" rtl="0" eaLnBrk="1" latinLnBrk="1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1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1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2DC11556-57B5-0960-E816-D26B522A4FA2}"/>
              </a:ext>
            </a:extLst>
          </p:cNvPr>
          <p:cNvSpPr/>
          <p:nvPr/>
        </p:nvSpPr>
        <p:spPr>
          <a:xfrm>
            <a:off x="637674" y="3112227"/>
            <a:ext cx="7856339" cy="1735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4800" dirty="0" err="1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AI를</a:t>
            </a:r>
            <a:r>
              <a:rPr lang="en-US" sz="4800" dirty="0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 </a:t>
            </a:r>
            <a:r>
              <a:rPr lang="en-US" sz="4800" dirty="0" err="1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활용한</a:t>
            </a:r>
            <a:r>
              <a:rPr lang="en-US" sz="4800" dirty="0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4800" dirty="0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1인 가구 </a:t>
            </a:r>
            <a:r>
              <a:rPr lang="en-US" sz="4800" dirty="0" err="1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안전지도</a:t>
            </a:r>
            <a:r>
              <a:rPr lang="en-US" sz="4800" dirty="0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 </a:t>
            </a:r>
            <a:r>
              <a:rPr lang="en-US" sz="4800" dirty="0" err="1">
                <a:solidFill>
                  <a:srgbClr val="219899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Noto Serif Medium" pitchFamily="34" charset="-120"/>
              </a:rPr>
              <a:t>서비스</a:t>
            </a:r>
            <a:endParaRPr lang="en-US" sz="4800" dirty="0">
              <a:solidFill>
                <a:srgbClr val="219899"/>
              </a:solidFill>
              <a:latin typeface="SB 어그로 Medium" panose="02020603020101020101" pitchFamily="18" charset="-127"/>
              <a:ea typeface="SB 어그로 Medium" panose="02020603020101020101" pitchFamily="18" charset="-127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A6590A37-D39D-230B-589C-41C57AE9CEE1}"/>
              </a:ext>
            </a:extLst>
          </p:cNvPr>
          <p:cNvSpPr/>
          <p:nvPr/>
        </p:nvSpPr>
        <p:spPr>
          <a:xfrm>
            <a:off x="688292" y="4847436"/>
            <a:ext cx="1017353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혼자서도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안심할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 수 </a:t>
            </a: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있는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우리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동네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, </a:t>
            </a:r>
          </a:p>
          <a:p>
            <a:pPr marL="0" indent="0" algn="l">
              <a:lnSpc>
                <a:spcPts val="2900"/>
              </a:lnSpc>
              <a:buNone/>
            </a:pPr>
            <a:r>
              <a:rPr lang="en-US" sz="2400" b="1" dirty="0" err="1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함께</a:t>
            </a:r>
            <a:r>
              <a:rPr lang="en-US" sz="2400" b="1" dirty="0">
                <a:solidFill>
                  <a:srgbClr val="219899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 만드는 1인 가구 안전망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CF3C9F5-28A7-A580-6178-EAF00054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74" y="526181"/>
            <a:ext cx="2009274" cy="352257"/>
          </a:xfrm>
          <a:prstGeom prst="rect">
            <a:avLst/>
          </a:prstGeom>
        </p:spPr>
      </p:pic>
      <p:pic>
        <p:nvPicPr>
          <p:cNvPr id="3" name="그림 2" descr="스티커 메모를 사용하여 보드에 계획을 짜는 두 동료">
            <a:extLst>
              <a:ext uri="{FF2B5EF4-FFF2-40B4-BE49-F238E27FC236}">
                <a16:creationId xmlns:a16="http://schemas.microsoft.com/office/drawing/2014/main" id="{32CECB51-4744-3D0C-7AE2-05D9601A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251" y="1516407"/>
            <a:ext cx="7537149" cy="56750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5D2379B1-493C-E56E-307D-CFD96368E635}"/>
              </a:ext>
            </a:extLst>
          </p:cNvPr>
          <p:cNvSpPr/>
          <p:nvPr/>
        </p:nvSpPr>
        <p:spPr>
          <a:xfrm>
            <a:off x="9834016" y="7630138"/>
            <a:ext cx="4382333" cy="170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buNone/>
            </a:pPr>
            <a:r>
              <a:rPr lang="ko-KR" altLang="en-US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본 발표는 </a:t>
            </a:r>
            <a:r>
              <a:rPr lang="en-US" altLang="ko-KR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‘AI for Impact’</a:t>
            </a:r>
            <a:r>
              <a:rPr lang="ko-KR" altLang="en-US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 프로그램의 일환으로 </a:t>
            </a:r>
            <a:r>
              <a:rPr lang="ko-KR" altLang="en-US" sz="1400" dirty="0" err="1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풀씨연구회</a:t>
            </a:r>
            <a:r>
              <a:rPr lang="ko-KR" altLang="en-US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 연구모임 </a:t>
            </a:r>
            <a:r>
              <a:rPr lang="en-US" altLang="ko-KR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‘</a:t>
            </a:r>
            <a:r>
              <a:rPr lang="ko-KR" altLang="en-US" sz="1400" dirty="0" err="1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홀로그램＇이</a:t>
            </a:r>
            <a:r>
              <a:rPr lang="ko-KR" altLang="en-US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 작업한 내용을 담은 것입니다</a:t>
            </a:r>
            <a:r>
              <a:rPr lang="en-US" altLang="ko-KR" sz="14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Noto Serif Medium" pitchFamily="34" charset="-120"/>
              </a:rPr>
              <a:t>.’</a:t>
            </a:r>
            <a:endParaRPr lang="en-US" sz="1400" dirty="0">
              <a:solidFill>
                <a:srgbClr val="219899"/>
              </a:solidFill>
              <a:latin typeface="Wavve PADO" panose="02020600000101010101" pitchFamily="18" charset="-127"/>
              <a:ea typeface="Wavve PADO" panose="0202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071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E9872-DB85-943D-6989-082AC4B2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A66ECD76-4391-0ED4-1506-E17BC1110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247F1DDF-8767-7E72-C832-CC12FD90702F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구현결과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핵심기능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276D6859-06E8-1E7E-43F1-6584AF59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97" y="2635935"/>
            <a:ext cx="5098886" cy="4482847"/>
          </a:xfrm>
          <a:prstGeom prst="rect">
            <a:avLst/>
          </a:prstGeom>
          <a:ln w="12700">
            <a:solidFill>
              <a:srgbClr val="219899"/>
            </a:solidFill>
          </a:ln>
        </p:spPr>
      </p:pic>
      <p:sp>
        <p:nvSpPr>
          <p:cNvPr id="16" name="Text 2">
            <a:extLst>
              <a:ext uri="{FF2B5EF4-FFF2-40B4-BE49-F238E27FC236}">
                <a16:creationId xmlns:a16="http://schemas.microsoft.com/office/drawing/2014/main" id="{78F729AC-749A-EF78-CAAA-0E01732DAFAC}"/>
              </a:ext>
            </a:extLst>
          </p:cNvPr>
          <p:cNvSpPr/>
          <p:nvPr/>
        </p:nvSpPr>
        <p:spPr>
          <a:xfrm>
            <a:off x="3035490" y="7094378"/>
            <a:ext cx="5231622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구현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중인 안심지도(안심지수를 동별로 표시한 결과)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8" name="Image 2" descr="preencoded.png">
            <a:extLst>
              <a:ext uri="{FF2B5EF4-FFF2-40B4-BE49-F238E27FC236}">
                <a16:creationId xmlns:a16="http://schemas.microsoft.com/office/drawing/2014/main" id="{30B9CA32-2C19-6679-00BE-70A8E4D15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524" y="2635936"/>
            <a:ext cx="5184884" cy="4528780"/>
          </a:xfrm>
          <a:prstGeom prst="rect">
            <a:avLst/>
          </a:prstGeom>
          <a:ln w="12700">
            <a:solidFill>
              <a:srgbClr val="219899"/>
            </a:solidFill>
          </a:ln>
        </p:spPr>
      </p:pic>
      <p:sp>
        <p:nvSpPr>
          <p:cNvPr id="19" name="Text 9">
            <a:extLst>
              <a:ext uri="{FF2B5EF4-FFF2-40B4-BE49-F238E27FC236}">
                <a16:creationId xmlns:a16="http://schemas.microsoft.com/office/drawing/2014/main" id="{7F42256E-49FE-1B63-77C2-2C6C0FBBCC6C}"/>
              </a:ext>
            </a:extLst>
          </p:cNvPr>
          <p:cNvSpPr/>
          <p:nvPr/>
        </p:nvSpPr>
        <p:spPr>
          <a:xfrm>
            <a:off x="9236212" y="7141270"/>
            <a:ext cx="4817697" cy="513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구체적인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지역(동단위)을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확대하거나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클릭하면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안심정도를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확인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80AA6208-BAAB-9CCE-5371-CBA6D4B4D486}"/>
              </a:ext>
            </a:extLst>
          </p:cNvPr>
          <p:cNvSpPr/>
          <p:nvPr/>
        </p:nvSpPr>
        <p:spPr>
          <a:xfrm>
            <a:off x="308248" y="2543571"/>
            <a:ext cx="1718189" cy="974479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4A6CEF4-CCAF-C377-BBBB-413CC5163969}"/>
              </a:ext>
            </a:extLst>
          </p:cNvPr>
          <p:cNvSpPr/>
          <p:nvPr/>
        </p:nvSpPr>
        <p:spPr>
          <a:xfrm>
            <a:off x="648571" y="2925556"/>
            <a:ext cx="2363448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기능</a:t>
            </a:r>
            <a:r>
              <a:rPr lang="en-US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2.</a:t>
            </a:r>
            <a:endParaRPr lang="en-US" sz="28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B53AE9E-0A95-3FF7-AA8E-B7B7F1423753}"/>
              </a:ext>
            </a:extLst>
          </p:cNvPr>
          <p:cNvSpPr/>
          <p:nvPr/>
        </p:nvSpPr>
        <p:spPr>
          <a:xfrm>
            <a:off x="308248" y="3807904"/>
            <a:ext cx="8252819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이용자가 관심있는 </a:t>
            </a:r>
            <a:endParaRPr lang="en-US" altLang="ko-KR" sz="2000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지역의</a:t>
            </a:r>
            <a:r>
              <a:rPr lang="en-US" altLang="ko-KR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안전정보를</a:t>
            </a:r>
            <a:r>
              <a:rPr lang="en-US" altLang="ko-KR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통합한 안심도를 </a:t>
            </a:r>
            <a:endParaRPr lang="en-US" altLang="ko-KR" sz="2000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점수로 </a:t>
            </a:r>
            <a:r>
              <a:rPr lang="ko-KR" altLang="en-US" sz="2000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동별로</a:t>
            </a: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확인가능</a:t>
            </a:r>
            <a:endParaRPr lang="en-US" sz="2000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587DA73-1125-FCBD-2095-0F61837DE21A}"/>
              </a:ext>
            </a:extLst>
          </p:cNvPr>
          <p:cNvSpPr/>
          <p:nvPr/>
        </p:nvSpPr>
        <p:spPr>
          <a:xfrm>
            <a:off x="5866221" y="4951559"/>
            <a:ext cx="464234" cy="506437"/>
          </a:xfrm>
          <a:prstGeom prst="rect">
            <a:avLst/>
          </a:prstGeom>
          <a:noFill/>
          <a:ln w="57150">
            <a:solidFill>
              <a:srgbClr val="A3EC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B4D9E60E-2E06-3FAC-8775-AE148906A6FD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330455" y="4555758"/>
            <a:ext cx="3348111" cy="649020"/>
          </a:xfrm>
          <a:prstGeom prst="straightConnector1">
            <a:avLst/>
          </a:prstGeom>
          <a:ln w="57150">
            <a:solidFill>
              <a:srgbClr val="A3ECE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7">
            <a:extLst>
              <a:ext uri="{FF2B5EF4-FFF2-40B4-BE49-F238E27FC236}">
                <a16:creationId xmlns:a16="http://schemas.microsoft.com/office/drawing/2014/main" id="{0337AAAA-25B3-DF8B-F960-A6F92D1D922C}"/>
              </a:ext>
            </a:extLst>
          </p:cNvPr>
          <p:cNvSpPr/>
          <p:nvPr/>
        </p:nvSpPr>
        <p:spPr>
          <a:xfrm>
            <a:off x="9165866" y="3910434"/>
            <a:ext cx="844336" cy="392106"/>
          </a:xfrm>
          <a:prstGeom prst="rect">
            <a:avLst/>
          </a:prstGeom>
          <a:solidFill>
            <a:srgbClr val="A3ECE7"/>
          </a:solidFill>
          <a:ln>
            <a:noFill/>
          </a:ln>
        </p:spPr>
        <p:txBody>
          <a:bodyPr wrap="none" lIns="0" tIns="0" rIns="0" bIns="0" rtlCol="0" anchor="ctr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50" b="1" dirty="0">
                <a:solidFill>
                  <a:schemeClr val="bg1"/>
                </a:solidFill>
                <a:latin typeface="Pretendard Variable SemiBold" panose="02000003000000020004" pitchFamily="2" charset="-127"/>
                <a:ea typeface="Pretendard Variable SemiBold" panose="02000003000000020004" pitchFamily="2" charset="-127"/>
                <a:cs typeface="Pretendard Variable SemiBold" panose="02000003000000020004" pitchFamily="2" charset="-127"/>
              </a:rPr>
              <a:t>확대</a:t>
            </a:r>
          </a:p>
        </p:txBody>
      </p:sp>
    </p:spTree>
    <p:extLst>
      <p:ext uri="{BB962C8B-B14F-4D97-AF65-F5344CB8AC3E}">
        <p14:creationId xmlns:p14="http://schemas.microsoft.com/office/powerpoint/2010/main" val="142704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129A6-564D-00BD-4E02-76580A1A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9DA349D-50FC-CE01-BC39-C1AE1855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AF7B0CA-5295-2056-0529-D6C3E9E393BC}"/>
              </a:ext>
            </a:extLst>
          </p:cNvPr>
          <p:cNvGrpSpPr/>
          <p:nvPr/>
        </p:nvGrpSpPr>
        <p:grpSpPr>
          <a:xfrm>
            <a:off x="632283" y="2857909"/>
            <a:ext cx="2843921" cy="755374"/>
            <a:chOff x="632283" y="2857909"/>
            <a:chExt cx="2843921" cy="755374"/>
          </a:xfrm>
        </p:grpSpPr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B8CBA70C-3911-43C6-5AF6-A57ADD71695D}"/>
                </a:ext>
              </a:extLst>
            </p:cNvPr>
            <p:cNvSpPr/>
            <p:nvPr/>
          </p:nvSpPr>
          <p:spPr>
            <a:xfrm>
              <a:off x="632283" y="2857909"/>
              <a:ext cx="1956102" cy="755374"/>
            </a:xfrm>
            <a:prstGeom prst="roundRect">
              <a:avLst>
                <a:gd name="adj" fmla="val 11319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1200" dirty="0"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endParaRPr>
            </a:p>
          </p:txBody>
        </p:sp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A79901DB-296D-47A2-5AF7-1783C1CF4ED7}"/>
                </a:ext>
              </a:extLst>
            </p:cNvPr>
            <p:cNvSpPr/>
            <p:nvPr/>
          </p:nvSpPr>
          <p:spPr>
            <a:xfrm>
              <a:off x="1112756" y="3167415"/>
              <a:ext cx="2363448" cy="29547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800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 ExtraBold" panose="02000503000000020004" pitchFamily="2" charset="-127"/>
                </a:rPr>
                <a:t>기능</a:t>
              </a:r>
              <a:r>
                <a:rPr lang="en-US" sz="2800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 ExtraBold" panose="02000503000000020004" pitchFamily="2" charset="-127"/>
                </a:rPr>
                <a:t> </a:t>
              </a:r>
              <a:r>
                <a:rPr lang="en-US" altLang="ko-KR" sz="2800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 ExtraBold" panose="02000503000000020004" pitchFamily="2" charset="-127"/>
                </a:rPr>
                <a:t>3.</a:t>
              </a:r>
              <a:endParaRPr lang="en-US" sz="2800" b="1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endParaRPr>
            </a:p>
          </p:txBody>
        </p:sp>
      </p:grpSp>
      <p:sp>
        <p:nvSpPr>
          <p:cNvPr id="30" name="Text 4">
            <a:extLst>
              <a:ext uri="{FF2B5EF4-FFF2-40B4-BE49-F238E27FC236}">
                <a16:creationId xmlns:a16="http://schemas.microsoft.com/office/drawing/2014/main" id="{262A1385-D9D7-BDE8-E85A-B837F727A38D}"/>
              </a:ext>
            </a:extLst>
          </p:cNvPr>
          <p:cNvSpPr/>
          <p:nvPr/>
        </p:nvSpPr>
        <p:spPr>
          <a:xfrm>
            <a:off x="632284" y="3931966"/>
            <a:ext cx="4215488" cy="673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AI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채팅기능을 활용해 구체적인 지역에 대한</a:t>
            </a:r>
            <a:br>
              <a:rPr lang="en-US" altLang="ko-KR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</a:b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안심정보</a:t>
            </a:r>
            <a:r>
              <a:rPr lang="en-US" altLang="ko-KR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,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 안전 경로</a:t>
            </a:r>
            <a:r>
              <a:rPr lang="en-US" altLang="ko-KR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, 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안전확보 관련된</a:t>
            </a:r>
            <a:endParaRPr lang="en-US" altLang="ko-KR" sz="2000" b="1" dirty="0">
              <a:solidFill>
                <a:srgbClr val="4C4C4C"/>
              </a:solidFill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" panose="020005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조언을 얻음</a:t>
            </a:r>
            <a:endParaRPr lang="en-US" sz="2000" b="1" dirty="0"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44513FFB-CC31-E0A0-2812-170184552748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구현결과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핵심기능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60F8704-9A75-9A4E-C8B7-B94D8E822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15" y="1421126"/>
            <a:ext cx="8766134" cy="612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17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서울시안전지도시연_오픈도어">
            <a:hlinkClick r:id="" action="ppaction://media"/>
            <a:extLst>
              <a:ext uri="{FF2B5EF4-FFF2-40B4-BE49-F238E27FC236}">
                <a16:creationId xmlns:a16="http://schemas.microsoft.com/office/drawing/2014/main" id="{2620FEA7-3C8E-B7E2-4F6A-4C5AE730C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27016"/>
            <a:ext cx="14630400" cy="88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7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EE88-7C68-D305-7424-CBC150812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89F363B2-6AB9-B52A-DF6D-3D24C740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FA1E809A-F552-EA4C-C38E-6B072549D066}"/>
              </a:ext>
            </a:extLst>
          </p:cNvPr>
          <p:cNvSpPr/>
          <p:nvPr/>
        </p:nvSpPr>
        <p:spPr>
          <a:xfrm>
            <a:off x="620999" y="871715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구현결과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핵심기능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38ED5D2B-8ADC-973B-95B4-585A837A4326}"/>
              </a:ext>
            </a:extLst>
          </p:cNvPr>
          <p:cNvSpPr/>
          <p:nvPr/>
        </p:nvSpPr>
        <p:spPr>
          <a:xfrm>
            <a:off x="793885" y="7451270"/>
            <a:ext cx="4992028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사용자가 가중치를 부여하기 전 지도 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모든 지역에 안심도 점수가 부여 전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2FD166B4-C5BD-C020-545A-E31FFA75D12A}"/>
              </a:ext>
            </a:extLst>
          </p:cNvPr>
          <p:cNvSpPr/>
          <p:nvPr/>
        </p:nvSpPr>
        <p:spPr>
          <a:xfrm>
            <a:off x="793885" y="1687318"/>
            <a:ext cx="1897470" cy="568643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EFF64EB6-3212-639E-F0E3-7A57C0EB72BD}"/>
              </a:ext>
            </a:extLst>
          </p:cNvPr>
          <p:cNvSpPr/>
          <p:nvPr/>
        </p:nvSpPr>
        <p:spPr>
          <a:xfrm>
            <a:off x="1231903" y="1875359"/>
            <a:ext cx="2363448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기능</a:t>
            </a:r>
            <a:r>
              <a:rPr lang="en-US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 4</a:t>
            </a:r>
            <a:r>
              <a:rPr lang="en-US" altLang="ko-KR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.</a:t>
            </a:r>
            <a:endParaRPr lang="en-US" sz="28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D43717E-0DB6-F481-51DD-B1E050157622}"/>
              </a:ext>
            </a:extLst>
          </p:cNvPr>
          <p:cNvSpPr/>
          <p:nvPr/>
        </p:nvSpPr>
        <p:spPr>
          <a:xfrm>
            <a:off x="812300" y="2481934"/>
            <a:ext cx="6355802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이용자가 자신의 상황이나 가치관에 따라 </a:t>
            </a:r>
            <a:endParaRPr lang="en-US" altLang="ko-KR" sz="2000" dirty="0">
              <a:solidFill>
                <a:srgbClr val="4C4C4C"/>
              </a:solidFill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" panose="02000503000000020004" pitchFamily="2" charset="-127"/>
            </a:endParaRPr>
          </a:p>
          <a:p>
            <a:pPr>
              <a:lnSpc>
                <a:spcPts val="2400"/>
              </a:lnSpc>
            </a:pPr>
            <a:r>
              <a:rPr lang="ko-KR" altLang="en-US" sz="2000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rPr>
              <a:t>지표별 중요도를 직접 설정하여 안심도를 체크 </a:t>
            </a:r>
            <a:endParaRPr lang="en-US" sz="2000" dirty="0"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" panose="02000503000000020004" pitchFamily="2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93634A4F-AD57-7F56-38CE-1350C6AD411A}"/>
              </a:ext>
            </a:extLst>
          </p:cNvPr>
          <p:cNvCxnSpPr>
            <a:cxnSpLocks/>
          </p:cNvCxnSpPr>
          <p:nvPr/>
        </p:nvCxnSpPr>
        <p:spPr>
          <a:xfrm flipV="1">
            <a:off x="4812228" y="3684802"/>
            <a:ext cx="2861694" cy="1183298"/>
          </a:xfrm>
          <a:prstGeom prst="straightConnector1">
            <a:avLst/>
          </a:prstGeom>
          <a:ln w="57150">
            <a:solidFill>
              <a:srgbClr val="A3ECE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BADB755-8C06-E17F-11B6-B99E03F3E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218" y="952888"/>
            <a:ext cx="5581474" cy="3649040"/>
          </a:xfrm>
          <a:prstGeom prst="rect">
            <a:avLst/>
          </a:prstGeom>
        </p:spPr>
      </p:pic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5B18B0D0-C7DE-875D-0A57-DC8475E240C7}"/>
              </a:ext>
            </a:extLst>
          </p:cNvPr>
          <p:cNvCxnSpPr>
            <a:cxnSpLocks/>
          </p:cNvCxnSpPr>
          <p:nvPr/>
        </p:nvCxnSpPr>
        <p:spPr>
          <a:xfrm>
            <a:off x="4964628" y="5022904"/>
            <a:ext cx="2709294" cy="839409"/>
          </a:xfrm>
          <a:prstGeom prst="straightConnector1">
            <a:avLst/>
          </a:prstGeom>
          <a:ln w="57150">
            <a:solidFill>
              <a:srgbClr val="A3ECE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98605D35-074E-FF4D-5D35-5F82F26D5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218" y="4695712"/>
            <a:ext cx="5581474" cy="34559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18C01F3-7A0D-A3CB-533A-42CFF66A3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85" y="3372141"/>
            <a:ext cx="4992028" cy="397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82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15D5-E119-5BDB-FC8B-DF410CA48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58BD1DA-1BEE-EE40-517A-A6F46FD7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145142" y="2249142"/>
            <a:ext cx="14383657" cy="508057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14D69EE-E0B9-2BDF-43D3-66EE4F551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16" name="Text 0">
            <a:extLst>
              <a:ext uri="{FF2B5EF4-FFF2-40B4-BE49-F238E27FC236}">
                <a16:creationId xmlns:a16="http://schemas.microsoft.com/office/drawing/2014/main" id="{BB688EF8-B2BF-EB7A-ED0D-A11D47B3D503}"/>
              </a:ext>
            </a:extLst>
          </p:cNvPr>
          <p:cNvSpPr/>
          <p:nvPr/>
        </p:nvSpPr>
        <p:spPr>
          <a:xfrm>
            <a:off x="822886" y="1207831"/>
            <a:ext cx="3278048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기대효과</a:t>
            </a:r>
            <a:endParaRPr lang="en-US" sz="2400" b="1" dirty="0">
              <a:solidFill>
                <a:srgbClr val="219899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18" name="모서리가 둥근 직사각형 17">
            <a:extLst>
              <a:ext uri="{FF2B5EF4-FFF2-40B4-BE49-F238E27FC236}">
                <a16:creationId xmlns:a16="http://schemas.microsoft.com/office/drawing/2014/main" id="{26BD817A-6DBA-58FD-3FFF-C37254271B92}"/>
              </a:ext>
            </a:extLst>
          </p:cNvPr>
          <p:cNvSpPr/>
          <p:nvPr/>
        </p:nvSpPr>
        <p:spPr>
          <a:xfrm>
            <a:off x="1190744" y="2890883"/>
            <a:ext cx="3842029" cy="3091862"/>
          </a:xfrm>
          <a:prstGeom prst="roundRect">
            <a:avLst>
              <a:gd name="adj" fmla="val 6652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9" name="양쪽 모서리가 둥근 사각형 18">
            <a:extLst>
              <a:ext uri="{FF2B5EF4-FFF2-40B4-BE49-F238E27FC236}">
                <a16:creationId xmlns:a16="http://schemas.microsoft.com/office/drawing/2014/main" id="{B6571287-AE16-87F6-49D8-E4791F33A205}"/>
              </a:ext>
            </a:extLst>
          </p:cNvPr>
          <p:cNvSpPr/>
          <p:nvPr/>
        </p:nvSpPr>
        <p:spPr>
          <a:xfrm rot="10800000">
            <a:off x="1550244" y="2890883"/>
            <a:ext cx="1561514" cy="548640"/>
          </a:xfrm>
          <a:prstGeom prst="round2SameRect">
            <a:avLst>
              <a:gd name="adj1" fmla="val 37180"/>
              <a:gd name="adj2" fmla="val 0"/>
            </a:avLst>
          </a:prstGeom>
          <a:solidFill>
            <a:srgbClr val="219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67177532-A311-8C9E-574E-C499BC34669A}"/>
              </a:ext>
            </a:extLst>
          </p:cNvPr>
          <p:cNvSpPr/>
          <p:nvPr/>
        </p:nvSpPr>
        <p:spPr>
          <a:xfrm>
            <a:off x="1785178" y="3006056"/>
            <a:ext cx="983639" cy="28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Effect 1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ECDFF9C-DC13-EF9C-5D78-3B4273836AFD}"/>
              </a:ext>
            </a:extLst>
          </p:cNvPr>
          <p:cNvSpPr/>
          <p:nvPr/>
        </p:nvSpPr>
        <p:spPr>
          <a:xfrm>
            <a:off x="1550243" y="3960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1인 가구 안심도 증가</a:t>
            </a:r>
            <a:endParaRPr lang="en-US" sz="24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017628DE-A734-673D-CFEA-F3CA416AFC7C}"/>
              </a:ext>
            </a:extLst>
          </p:cNvPr>
          <p:cNvSpPr/>
          <p:nvPr/>
        </p:nvSpPr>
        <p:spPr>
          <a:xfrm>
            <a:off x="1550243" y="4749070"/>
            <a:ext cx="3031485" cy="947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1인 가구의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안심도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증가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및</a:t>
            </a:r>
            <a:endParaRPr lang="en-US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>
              <a:lnSpc>
                <a:spcPts val="25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삶의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질 제고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68E60F65-227F-A109-4C93-8ABE3EB27A41}"/>
              </a:ext>
            </a:extLst>
          </p:cNvPr>
          <p:cNvCxnSpPr/>
          <p:nvPr/>
        </p:nvCxnSpPr>
        <p:spPr>
          <a:xfrm>
            <a:off x="1550243" y="4511086"/>
            <a:ext cx="3031485" cy="0"/>
          </a:xfrm>
          <a:prstGeom prst="line">
            <a:avLst/>
          </a:prstGeom>
          <a:ln w="9525">
            <a:solidFill>
              <a:srgbClr val="2198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F21CBC0C-78DC-9AEA-88B5-67418208CDEC}"/>
              </a:ext>
            </a:extLst>
          </p:cNvPr>
          <p:cNvSpPr/>
          <p:nvPr/>
        </p:nvSpPr>
        <p:spPr>
          <a:xfrm>
            <a:off x="5453206" y="2890883"/>
            <a:ext cx="3842029" cy="3091862"/>
          </a:xfrm>
          <a:prstGeom prst="roundRect">
            <a:avLst>
              <a:gd name="adj" fmla="val 6652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32" name="양쪽 모서리가 둥근 사각형 31">
            <a:extLst>
              <a:ext uri="{FF2B5EF4-FFF2-40B4-BE49-F238E27FC236}">
                <a16:creationId xmlns:a16="http://schemas.microsoft.com/office/drawing/2014/main" id="{2073CF69-6760-56EA-45C3-7651CC046BE3}"/>
              </a:ext>
            </a:extLst>
          </p:cNvPr>
          <p:cNvSpPr/>
          <p:nvPr/>
        </p:nvSpPr>
        <p:spPr>
          <a:xfrm rot="10800000">
            <a:off x="5812706" y="2890883"/>
            <a:ext cx="1561514" cy="548640"/>
          </a:xfrm>
          <a:prstGeom prst="round2SameRect">
            <a:avLst>
              <a:gd name="adj1" fmla="val 37180"/>
              <a:gd name="adj2" fmla="val 0"/>
            </a:avLst>
          </a:prstGeom>
          <a:solidFill>
            <a:srgbClr val="219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423CCDC4-CFD5-BA5F-F40F-1EC5160ACF57}"/>
              </a:ext>
            </a:extLst>
          </p:cNvPr>
          <p:cNvSpPr/>
          <p:nvPr/>
        </p:nvSpPr>
        <p:spPr>
          <a:xfrm>
            <a:off x="6047640" y="3006056"/>
            <a:ext cx="983639" cy="28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Effect 2</a:t>
            </a: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CCD82765-80CC-BE8A-E70F-13F5C93A63F6}"/>
              </a:ext>
            </a:extLst>
          </p:cNvPr>
          <p:cNvSpPr/>
          <p:nvPr/>
        </p:nvSpPr>
        <p:spPr>
          <a:xfrm>
            <a:off x="5812705" y="3960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altLang="ko-KR" sz="24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불안감</a:t>
            </a:r>
            <a:r>
              <a:rPr lang="en-US" altLang="ko-KR" sz="24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sz="24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완화</a:t>
            </a:r>
            <a:endParaRPr lang="en-US" altLang="ko-KR" sz="24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6B252B8F-658C-A756-833D-CA5B548F693E}"/>
              </a:ext>
            </a:extLst>
          </p:cNvPr>
          <p:cNvSpPr/>
          <p:nvPr/>
        </p:nvSpPr>
        <p:spPr>
          <a:xfrm>
            <a:off x="5812705" y="4749070"/>
            <a:ext cx="3031485" cy="947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관련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데이터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수집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및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가공을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통한</a:t>
            </a:r>
            <a:endParaRPr lang="en-US" altLang="ko-KR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시각화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구현으로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사회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내에서의</a:t>
            </a:r>
            <a:endParaRPr lang="en-US" altLang="ko-KR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안전에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대한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불안감과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두려움이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완화</a:t>
            </a:r>
            <a:endParaRPr lang="en-US" altLang="ko-KR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38" name="직선 연결선[R] 37">
            <a:extLst>
              <a:ext uri="{FF2B5EF4-FFF2-40B4-BE49-F238E27FC236}">
                <a16:creationId xmlns:a16="http://schemas.microsoft.com/office/drawing/2014/main" id="{133B66DE-6E07-02CD-70E1-83718CB1CE23}"/>
              </a:ext>
            </a:extLst>
          </p:cNvPr>
          <p:cNvCxnSpPr/>
          <p:nvPr/>
        </p:nvCxnSpPr>
        <p:spPr>
          <a:xfrm>
            <a:off x="5812705" y="4511086"/>
            <a:ext cx="3031485" cy="0"/>
          </a:xfrm>
          <a:prstGeom prst="line">
            <a:avLst/>
          </a:prstGeom>
          <a:ln w="9525">
            <a:solidFill>
              <a:srgbClr val="2198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모서리가 둥근 직사각형 39">
            <a:extLst>
              <a:ext uri="{FF2B5EF4-FFF2-40B4-BE49-F238E27FC236}">
                <a16:creationId xmlns:a16="http://schemas.microsoft.com/office/drawing/2014/main" id="{8461F70A-5881-0D89-75F6-2548AEF2C03E}"/>
              </a:ext>
            </a:extLst>
          </p:cNvPr>
          <p:cNvSpPr/>
          <p:nvPr/>
        </p:nvSpPr>
        <p:spPr>
          <a:xfrm>
            <a:off x="9715668" y="2890883"/>
            <a:ext cx="3842029" cy="3091862"/>
          </a:xfrm>
          <a:prstGeom prst="roundRect">
            <a:avLst>
              <a:gd name="adj" fmla="val 6652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46" name="양쪽 모서리가 둥근 사각형 45">
            <a:extLst>
              <a:ext uri="{FF2B5EF4-FFF2-40B4-BE49-F238E27FC236}">
                <a16:creationId xmlns:a16="http://schemas.microsoft.com/office/drawing/2014/main" id="{27516394-0954-5E40-77BB-14B2E5750F5B}"/>
              </a:ext>
            </a:extLst>
          </p:cNvPr>
          <p:cNvSpPr/>
          <p:nvPr/>
        </p:nvSpPr>
        <p:spPr>
          <a:xfrm rot="10800000">
            <a:off x="10075168" y="2890883"/>
            <a:ext cx="1561514" cy="548640"/>
          </a:xfrm>
          <a:prstGeom prst="round2SameRect">
            <a:avLst>
              <a:gd name="adj1" fmla="val 37180"/>
              <a:gd name="adj2" fmla="val 0"/>
            </a:avLst>
          </a:prstGeom>
          <a:solidFill>
            <a:srgbClr val="219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47" name="Text 1">
            <a:extLst>
              <a:ext uri="{FF2B5EF4-FFF2-40B4-BE49-F238E27FC236}">
                <a16:creationId xmlns:a16="http://schemas.microsoft.com/office/drawing/2014/main" id="{438B0ACC-C3D5-E230-9813-DF3E2EA1BC17}"/>
              </a:ext>
            </a:extLst>
          </p:cNvPr>
          <p:cNvSpPr/>
          <p:nvPr/>
        </p:nvSpPr>
        <p:spPr>
          <a:xfrm>
            <a:off x="10310102" y="3006056"/>
            <a:ext cx="983639" cy="28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Effect 3</a:t>
            </a:r>
          </a:p>
        </p:txBody>
      </p:sp>
      <p:sp>
        <p:nvSpPr>
          <p:cNvPr id="48" name="Text 1">
            <a:extLst>
              <a:ext uri="{FF2B5EF4-FFF2-40B4-BE49-F238E27FC236}">
                <a16:creationId xmlns:a16="http://schemas.microsoft.com/office/drawing/2014/main" id="{A9FD04F4-FA6C-DE5F-ED29-5A71C9C8B66B}"/>
              </a:ext>
            </a:extLst>
          </p:cNvPr>
          <p:cNvSpPr/>
          <p:nvPr/>
        </p:nvSpPr>
        <p:spPr>
          <a:xfrm>
            <a:off x="10075167" y="3960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altLang="ko-KR" sz="24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사회신뢰</a:t>
            </a:r>
            <a:r>
              <a:rPr lang="en-US" altLang="ko-KR" sz="24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sz="24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강화</a:t>
            </a:r>
            <a:endParaRPr lang="en-US" altLang="ko-KR" sz="24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49" name="Text 2">
            <a:extLst>
              <a:ext uri="{FF2B5EF4-FFF2-40B4-BE49-F238E27FC236}">
                <a16:creationId xmlns:a16="http://schemas.microsoft.com/office/drawing/2014/main" id="{50221C7B-F032-2F79-C8EF-49E9E9DE35A3}"/>
              </a:ext>
            </a:extLst>
          </p:cNvPr>
          <p:cNvSpPr/>
          <p:nvPr/>
        </p:nvSpPr>
        <p:spPr>
          <a:xfrm>
            <a:off x="10075167" y="4749070"/>
            <a:ext cx="3031485" cy="947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나아가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사회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구성원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간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신뢰와</a:t>
            </a:r>
            <a:endParaRPr lang="en-US" altLang="ko-KR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안전강화를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위한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노력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활성화</a:t>
            </a:r>
            <a:endParaRPr lang="en-US" altLang="ko-KR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60670F82-B595-C427-6262-76775B78A0DF}"/>
              </a:ext>
            </a:extLst>
          </p:cNvPr>
          <p:cNvCxnSpPr/>
          <p:nvPr/>
        </p:nvCxnSpPr>
        <p:spPr>
          <a:xfrm>
            <a:off x="10075167" y="4511086"/>
            <a:ext cx="3031485" cy="0"/>
          </a:xfrm>
          <a:prstGeom prst="line">
            <a:avLst/>
          </a:prstGeom>
          <a:ln w="9525">
            <a:solidFill>
              <a:srgbClr val="2198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그림 50" descr="자물쇠, 맹꽁이자물쇠이(가) 표시된 사진&#10;&#10;자동 생성된 설명">
            <a:extLst>
              <a:ext uri="{FF2B5EF4-FFF2-40B4-BE49-F238E27FC236}">
                <a16:creationId xmlns:a16="http://schemas.microsoft.com/office/drawing/2014/main" id="{86EFE15B-05BA-38E5-C688-C758F63AF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9916">
            <a:off x="12405764" y="2571037"/>
            <a:ext cx="1004189" cy="1004189"/>
          </a:xfrm>
          <a:prstGeom prst="rect">
            <a:avLst/>
          </a:prstGeom>
        </p:spPr>
      </p:pic>
      <p:pic>
        <p:nvPicPr>
          <p:cNvPr id="52" name="그림 51" descr="스크린샷, 디자인이(가) 표시된 사진&#10;&#10;자동 생성된 설명">
            <a:extLst>
              <a:ext uri="{FF2B5EF4-FFF2-40B4-BE49-F238E27FC236}">
                <a16:creationId xmlns:a16="http://schemas.microsoft.com/office/drawing/2014/main" id="{88B9580B-9D64-0181-08A2-42763A0C0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5456">
            <a:off x="3839466" y="2577374"/>
            <a:ext cx="1004190" cy="1004190"/>
          </a:xfrm>
          <a:prstGeom prst="rect">
            <a:avLst/>
          </a:prstGeom>
        </p:spPr>
      </p:pic>
      <p:pic>
        <p:nvPicPr>
          <p:cNvPr id="55" name="그림 54" descr="빛, 노랑, 창의성이(가) 표시된 사진&#10;&#10;자동 생성된 설명">
            <a:extLst>
              <a:ext uri="{FF2B5EF4-FFF2-40B4-BE49-F238E27FC236}">
                <a16:creationId xmlns:a16="http://schemas.microsoft.com/office/drawing/2014/main" id="{2C221151-99AA-22E7-2D25-013AB72F5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89192">
            <a:off x="8234552" y="2570089"/>
            <a:ext cx="925351" cy="9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A36BE-AE34-F372-0A36-73D84A531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B39ED4D-5B9F-1740-3114-EBE26B98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16" name="Text 0">
            <a:extLst>
              <a:ext uri="{FF2B5EF4-FFF2-40B4-BE49-F238E27FC236}">
                <a16:creationId xmlns:a16="http://schemas.microsoft.com/office/drawing/2014/main" id="{496AB45E-E6B1-6461-9ED2-3465D36F8EB8}"/>
              </a:ext>
            </a:extLst>
          </p:cNvPr>
          <p:cNvSpPr/>
          <p:nvPr/>
        </p:nvSpPr>
        <p:spPr>
          <a:xfrm>
            <a:off x="998528" y="1369621"/>
            <a:ext cx="3278048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AI로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인한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배움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및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한계</a:t>
            </a:r>
            <a:endParaRPr lang="en-US" sz="2400" b="1" dirty="0">
              <a:solidFill>
                <a:srgbClr val="219899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74BF1742-69B8-2175-E932-B7AA9DC40CBE}"/>
              </a:ext>
            </a:extLst>
          </p:cNvPr>
          <p:cNvSpPr/>
          <p:nvPr/>
        </p:nvSpPr>
        <p:spPr>
          <a:xfrm>
            <a:off x="11035663" y="6998398"/>
            <a:ext cx="1096968" cy="30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윤리적 고민</a:t>
            </a:r>
            <a:endParaRPr lang="en-US" sz="2000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F6B0A3D3-0B49-43B9-47D6-606867A27A08}"/>
              </a:ext>
            </a:extLst>
          </p:cNvPr>
          <p:cNvSpPr/>
          <p:nvPr/>
        </p:nvSpPr>
        <p:spPr>
          <a:xfrm>
            <a:off x="9699037" y="7450712"/>
            <a:ext cx="3770220" cy="1290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AI를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활용한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플랫폼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기능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확대 및 </a:t>
            </a:r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활성화를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위한</a:t>
            </a:r>
            <a:endParaRPr lang="en-US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ct val="1250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비영리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분야에서의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윤리적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고민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FB94C2EB-A6CD-50B9-315D-08D09E4D2CE6}"/>
              </a:ext>
            </a:extLst>
          </p:cNvPr>
          <p:cNvSpPr/>
          <p:nvPr/>
        </p:nvSpPr>
        <p:spPr>
          <a:xfrm>
            <a:off x="1302947" y="7606439"/>
            <a:ext cx="3888331" cy="772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여러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전문영역과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경험을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가진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주체들과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함께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고민하고활용도를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높이기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위한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상호학습의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기회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A7B82C88-790F-8447-24F5-426722E07938}"/>
              </a:ext>
            </a:extLst>
          </p:cNvPr>
          <p:cNvSpPr/>
          <p:nvPr/>
        </p:nvSpPr>
        <p:spPr>
          <a:xfrm>
            <a:off x="2418481" y="6998397"/>
            <a:ext cx="1451471" cy="307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값진</a:t>
            </a:r>
            <a:r>
              <a:rPr 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 </a:t>
            </a:r>
            <a:r>
              <a:rPr lang="en-US" sz="2000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도전</a:t>
            </a:r>
            <a:r>
              <a:rPr lang="ko-KR" alt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과 협업구도</a:t>
            </a:r>
            <a:r>
              <a:rPr 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 </a:t>
            </a:r>
            <a:r>
              <a:rPr lang="en-US" sz="2000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경험</a:t>
            </a:r>
            <a:endParaRPr lang="en-US" sz="2000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C4D68E1B-C287-ADC3-8013-E077E0046081}"/>
              </a:ext>
            </a:extLst>
          </p:cNvPr>
          <p:cNvSpPr/>
          <p:nvPr/>
        </p:nvSpPr>
        <p:spPr>
          <a:xfrm>
            <a:off x="1944764" y="7367264"/>
            <a:ext cx="2604695" cy="950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활용과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가능성에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대한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도전경험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888373B-405B-DB92-0043-BA74BE9803D3}"/>
              </a:ext>
            </a:extLst>
          </p:cNvPr>
          <p:cNvSpPr/>
          <p:nvPr/>
        </p:nvSpPr>
        <p:spPr>
          <a:xfrm>
            <a:off x="2389972" y="2364337"/>
            <a:ext cx="983639" cy="28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b="1" dirty="0" err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배움</a:t>
            </a:r>
            <a:endParaRPr lang="en-US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22DA668D-E47E-C9E6-7FD1-980ED09F479C}"/>
              </a:ext>
            </a:extLst>
          </p:cNvPr>
          <p:cNvSpPr/>
          <p:nvPr/>
        </p:nvSpPr>
        <p:spPr>
          <a:xfrm>
            <a:off x="6301742" y="2364338"/>
            <a:ext cx="983639" cy="283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b="1" dirty="0" err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배움</a:t>
            </a:r>
            <a:endParaRPr lang="en-US" b="1" dirty="0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EEA8DE5-8C85-4A1B-1EE4-EDD203D0B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917" y="2364339"/>
            <a:ext cx="3989912" cy="448294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43FE314-D379-DB07-5CAD-0DE5E14D9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837" y="2364337"/>
            <a:ext cx="3989912" cy="448294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4C19529-6649-0742-AEC4-C06855639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037" y="2364337"/>
            <a:ext cx="3770220" cy="4482949"/>
          </a:xfrm>
          <a:prstGeom prst="rect">
            <a:avLst/>
          </a:prstGeom>
        </p:spPr>
      </p:pic>
      <p:sp>
        <p:nvSpPr>
          <p:cNvPr id="29" name="Text 2">
            <a:extLst>
              <a:ext uri="{FF2B5EF4-FFF2-40B4-BE49-F238E27FC236}">
                <a16:creationId xmlns:a16="http://schemas.microsoft.com/office/drawing/2014/main" id="{8BEA5FF9-7D6E-A798-49A4-14C86A968087}"/>
              </a:ext>
            </a:extLst>
          </p:cNvPr>
          <p:cNvSpPr/>
          <p:nvPr/>
        </p:nvSpPr>
        <p:spPr>
          <a:xfrm>
            <a:off x="6284925" y="69961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방향과 초점의 변화</a:t>
            </a:r>
            <a:endParaRPr lang="en-US" sz="2000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F0AB0B63-0B7E-B8CB-36FF-EE51BDDB6386}"/>
              </a:ext>
            </a:extLst>
          </p:cNvPr>
          <p:cNvSpPr/>
          <p:nvPr/>
        </p:nvSpPr>
        <p:spPr>
          <a:xfrm>
            <a:off x="5560047" y="7365722"/>
            <a:ext cx="377022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AI가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발생 가능한 갈등과 우려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상황을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예측하고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제안함으로써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초점 변경</a:t>
            </a:r>
            <a:endParaRPr lang="en-US" altLang="ko-KR" sz="140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예상치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못한 상황에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대한</a:t>
            </a:r>
            <a:r>
              <a:rPr 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4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대응</a:t>
            </a: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2702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C7B53A5-6254-DBFA-3515-5425E48EF6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14010" y="3777194"/>
            <a:ext cx="14213394" cy="4134697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28CF3CF-4466-4F52-91FF-7A2947381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A5C82745-00E3-B34F-B781-2FDD8D588B67}"/>
              </a:ext>
            </a:extLst>
          </p:cNvPr>
          <p:cNvSpPr/>
          <p:nvPr/>
        </p:nvSpPr>
        <p:spPr>
          <a:xfrm>
            <a:off x="998528" y="1369621"/>
            <a:ext cx="3278048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향후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로드맵</a:t>
            </a:r>
            <a:endParaRPr lang="en-US" sz="2400" b="1" dirty="0">
              <a:solidFill>
                <a:srgbClr val="219899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0BBA3FFD-E11F-49E4-C027-44DDCEF1221A}"/>
              </a:ext>
            </a:extLst>
          </p:cNvPr>
          <p:cNvCxnSpPr>
            <a:cxnSpLocks/>
          </p:cNvCxnSpPr>
          <p:nvPr/>
        </p:nvCxnSpPr>
        <p:spPr>
          <a:xfrm>
            <a:off x="-39406" y="3091395"/>
            <a:ext cx="14669806" cy="0"/>
          </a:xfrm>
          <a:prstGeom prst="line">
            <a:avLst/>
          </a:prstGeom>
          <a:ln w="12700">
            <a:solidFill>
              <a:srgbClr val="2198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1">
            <a:extLst>
              <a:ext uri="{FF2B5EF4-FFF2-40B4-BE49-F238E27FC236}">
                <a16:creationId xmlns:a16="http://schemas.microsoft.com/office/drawing/2014/main" id="{B7B9F3C1-3531-8A9B-9532-7D90DDA0ADFF}"/>
              </a:ext>
            </a:extLst>
          </p:cNvPr>
          <p:cNvSpPr/>
          <p:nvPr/>
        </p:nvSpPr>
        <p:spPr>
          <a:xfrm>
            <a:off x="4874367" y="2290241"/>
            <a:ext cx="489573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altLang="ko-KR" sz="28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“</a:t>
            </a:r>
            <a:r>
              <a:rPr lang="en-US" sz="2800" b="1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안심지도에서</a:t>
            </a:r>
            <a:r>
              <a:rPr lang="en-US" sz="28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연결지도로, </a:t>
            </a:r>
            <a:r>
              <a:rPr lang="en-US" sz="2800" b="1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안전포털까지</a:t>
            </a:r>
            <a:r>
              <a:rPr lang="en-US" altLang="ko-KR" sz="28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”</a:t>
            </a:r>
            <a:endParaRPr lang="en-US" sz="2800" b="1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4" name="Text 9">
            <a:extLst>
              <a:ext uri="{FF2B5EF4-FFF2-40B4-BE49-F238E27FC236}">
                <a16:creationId xmlns:a16="http://schemas.microsoft.com/office/drawing/2014/main" id="{C8ADFBC0-CBCB-0574-B51A-F08CD9D43D18}"/>
              </a:ext>
            </a:extLst>
          </p:cNvPr>
          <p:cNvSpPr/>
          <p:nvPr/>
        </p:nvSpPr>
        <p:spPr>
          <a:xfrm>
            <a:off x="10845967" y="3316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4C4C4C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참여형 플랫폼</a:t>
            </a:r>
            <a:endParaRPr lang="en-US" sz="2200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613BBC6F-115A-566F-177A-E8AC41A02B86}"/>
              </a:ext>
            </a:extLst>
          </p:cNvPr>
          <p:cNvSpPr/>
          <p:nvPr/>
        </p:nvSpPr>
        <p:spPr>
          <a:xfrm>
            <a:off x="2433137" y="2964737"/>
            <a:ext cx="211016" cy="211016"/>
          </a:xfrm>
          <a:prstGeom prst="ellipse">
            <a:avLst/>
          </a:prstGeom>
          <a:solidFill>
            <a:srgbClr val="219899"/>
          </a:solidFill>
          <a:ln>
            <a:solidFill>
              <a:srgbClr val="D6F4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933B6E89-C211-E36A-D36E-EF63D1F4AA9E}"/>
              </a:ext>
            </a:extLst>
          </p:cNvPr>
          <p:cNvSpPr/>
          <p:nvPr/>
        </p:nvSpPr>
        <p:spPr>
          <a:xfrm>
            <a:off x="7209692" y="2964737"/>
            <a:ext cx="211016" cy="211016"/>
          </a:xfrm>
          <a:prstGeom prst="ellipse">
            <a:avLst/>
          </a:prstGeom>
          <a:solidFill>
            <a:srgbClr val="219899"/>
          </a:solidFill>
          <a:ln>
            <a:solidFill>
              <a:srgbClr val="D6F4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AF814854-346D-BC49-75CE-35C931B73C0B}"/>
              </a:ext>
            </a:extLst>
          </p:cNvPr>
          <p:cNvSpPr/>
          <p:nvPr/>
        </p:nvSpPr>
        <p:spPr>
          <a:xfrm>
            <a:off x="11986247" y="2945662"/>
            <a:ext cx="211016" cy="211016"/>
          </a:xfrm>
          <a:prstGeom prst="ellipse">
            <a:avLst/>
          </a:prstGeom>
          <a:solidFill>
            <a:srgbClr val="219899"/>
          </a:solidFill>
          <a:ln>
            <a:solidFill>
              <a:srgbClr val="D6F4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049F760-5801-655A-6126-D4DBDC76D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020125" y="4391145"/>
            <a:ext cx="546158" cy="546158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D37B626-D18C-02EF-56BF-ABB1F69C965F}"/>
              </a:ext>
            </a:extLst>
          </p:cNvPr>
          <p:cNvGrpSpPr/>
          <p:nvPr/>
        </p:nvGrpSpPr>
        <p:grpSpPr>
          <a:xfrm>
            <a:off x="3193143" y="5617158"/>
            <a:ext cx="8229600" cy="1422272"/>
            <a:chOff x="1976282" y="5637139"/>
            <a:chExt cx="10691901" cy="1529774"/>
          </a:xfrm>
        </p:grpSpPr>
        <p:sp>
          <p:nvSpPr>
            <p:cNvPr id="3" name="모서리가 둥근 직사각형 2">
              <a:extLst>
                <a:ext uri="{FF2B5EF4-FFF2-40B4-BE49-F238E27FC236}">
                  <a16:creationId xmlns:a16="http://schemas.microsoft.com/office/drawing/2014/main" id="{CBA977F5-27DE-C5B4-196E-13B740664CF6}"/>
                </a:ext>
              </a:extLst>
            </p:cNvPr>
            <p:cNvSpPr/>
            <p:nvPr/>
          </p:nvSpPr>
          <p:spPr>
            <a:xfrm>
              <a:off x="1976282" y="5637139"/>
              <a:ext cx="10691901" cy="1529774"/>
            </a:xfrm>
            <a:prstGeom prst="roundRect">
              <a:avLst>
                <a:gd name="adj" fmla="val 6652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6" name="Text 11">
              <a:extLst>
                <a:ext uri="{FF2B5EF4-FFF2-40B4-BE49-F238E27FC236}">
                  <a16:creationId xmlns:a16="http://schemas.microsoft.com/office/drawing/2014/main" id="{273D3F54-09EA-A671-BD8D-3D4EF5593C9D}"/>
                </a:ext>
              </a:extLst>
            </p:cNvPr>
            <p:cNvSpPr/>
            <p:nvPr/>
          </p:nvSpPr>
          <p:spPr>
            <a:xfrm>
              <a:off x="5074500" y="6215990"/>
              <a:ext cx="4766548" cy="37207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900"/>
                </a:lnSpc>
                <a:buNone/>
              </a:pPr>
              <a:r>
                <a:rPr lang="en-US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결국 </a:t>
              </a:r>
              <a:r>
                <a:rPr lang="en-US" sz="2800" b="1" dirty="0" err="1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안전한</a:t>
              </a:r>
              <a:r>
                <a:rPr lang="en-US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sz="2800" b="1" dirty="0" err="1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사회는</a:t>
              </a:r>
              <a:r>
                <a:rPr lang="en-US" altLang="ko-KR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,</a:t>
              </a:r>
              <a:r>
                <a:rPr lang="en-US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‘</a:t>
              </a:r>
              <a:r>
                <a:rPr lang="en-US" sz="2800" b="1" dirty="0" err="1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연결</a:t>
              </a:r>
              <a:r>
                <a:rPr lang="en-US" altLang="ko-KR" sz="2800" b="1" dirty="0" err="1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’</a:t>
              </a:r>
              <a:r>
                <a:rPr lang="en-US" sz="2800" b="1" dirty="0" err="1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되어</a:t>
              </a:r>
              <a:r>
                <a:rPr lang="en-US" sz="2800" b="1" dirty="0">
                  <a:solidFill>
                    <a:srgbClr val="3A3A3A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있는 사회</a:t>
              </a:r>
              <a:endParaRPr lang="en-US" sz="2800" b="1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endParaRPr>
            </a:p>
          </p:txBody>
        </p:sp>
      </p:grpSp>
      <p:sp>
        <p:nvSpPr>
          <p:cNvPr id="7" name="Text 3">
            <a:extLst>
              <a:ext uri="{FF2B5EF4-FFF2-40B4-BE49-F238E27FC236}">
                <a16:creationId xmlns:a16="http://schemas.microsoft.com/office/drawing/2014/main" id="{E8DEC3BE-0024-03AB-B76D-5B40C01981A8}"/>
              </a:ext>
            </a:extLst>
          </p:cNvPr>
          <p:cNvSpPr/>
          <p:nvPr/>
        </p:nvSpPr>
        <p:spPr>
          <a:xfrm>
            <a:off x="1303528" y="3316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4C4C4C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데이터 확장</a:t>
            </a:r>
            <a:endParaRPr lang="en-US" sz="2200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AE359E2D-E7B5-75F4-1A75-664D6D13B2B5}"/>
              </a:ext>
            </a:extLst>
          </p:cNvPr>
          <p:cNvSpPr/>
          <p:nvPr/>
        </p:nvSpPr>
        <p:spPr>
          <a:xfrm>
            <a:off x="6081781" y="3316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200" b="1" dirty="0">
                <a:solidFill>
                  <a:srgbClr val="4C4C4C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사용자 편의성 강화</a:t>
            </a:r>
            <a:endParaRPr lang="en-US" sz="2200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0">
            <a:extLst>
              <a:ext uri="{FF2B5EF4-FFF2-40B4-BE49-F238E27FC236}">
                <a16:creationId xmlns:a16="http://schemas.microsoft.com/office/drawing/2014/main" id="{6F0A6901-FB94-FCCD-1F9E-0D3CF21C090D}"/>
              </a:ext>
            </a:extLst>
          </p:cNvPr>
          <p:cNvSpPr/>
          <p:nvPr/>
        </p:nvSpPr>
        <p:spPr>
          <a:xfrm>
            <a:off x="998528" y="1369621"/>
            <a:ext cx="3278048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마무리</a:t>
            </a:r>
            <a:endParaRPr lang="en-US" sz="2400" b="1" dirty="0">
              <a:solidFill>
                <a:srgbClr val="219899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8985F79-B693-44B9-47CB-842072610FC7}"/>
              </a:ext>
            </a:extLst>
          </p:cNvPr>
          <p:cNvSpPr/>
          <p:nvPr/>
        </p:nvSpPr>
        <p:spPr>
          <a:xfrm>
            <a:off x="998528" y="2676522"/>
            <a:ext cx="3767304" cy="3767304"/>
          </a:xfrm>
          <a:prstGeom prst="ellipse">
            <a:avLst/>
          </a:prstGeom>
          <a:solidFill>
            <a:schemeClr val="bg1"/>
          </a:solidFill>
          <a:ln w="12700"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10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25D2A35F-403A-BD0A-9BF3-414F9B7F5CD3}"/>
              </a:ext>
            </a:extLst>
          </p:cNvPr>
          <p:cNvSpPr/>
          <p:nvPr/>
        </p:nvSpPr>
        <p:spPr>
          <a:xfrm>
            <a:off x="5118450" y="2676522"/>
            <a:ext cx="3767304" cy="3767304"/>
          </a:xfrm>
          <a:prstGeom prst="ellipse">
            <a:avLst/>
          </a:prstGeom>
          <a:solidFill>
            <a:schemeClr val="bg1"/>
          </a:solidFill>
          <a:ln w="12700"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ko-KR" altLang="en-US" sz="110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BEB233C3-5CFD-405F-3ED6-8D7732B92D44}"/>
              </a:ext>
            </a:extLst>
          </p:cNvPr>
          <p:cNvSpPr/>
          <p:nvPr/>
        </p:nvSpPr>
        <p:spPr>
          <a:xfrm>
            <a:off x="2457387" y="3181182"/>
            <a:ext cx="849586" cy="354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25000"/>
              </a:lnSpc>
            </a:pPr>
            <a:r>
              <a:rPr lang="en-US" altLang="ko-KR" sz="2800" b="1" dirty="0">
                <a:solidFill>
                  <a:srgbClr val="219899"/>
                </a:solidFill>
                <a:latin typeface="Pretendard Variable ExtraBold" panose="02000003000000020004" pitchFamily="2" charset="-127"/>
                <a:ea typeface="Pretendard Variable ExtraBold" panose="02000003000000020004" pitchFamily="2" charset="-127"/>
                <a:cs typeface="Pretendard Variable ExtraBold" panose="02000003000000020004" pitchFamily="2" charset="-127"/>
              </a:rPr>
              <a:t>01</a:t>
            </a:r>
            <a:endParaRPr lang="en-US" sz="2400" dirty="0">
              <a:solidFill>
                <a:srgbClr val="219899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1CCE3186-66BA-AB52-B1DB-6CF8D4CD11A2}"/>
              </a:ext>
            </a:extLst>
          </p:cNvPr>
          <p:cNvSpPr/>
          <p:nvPr/>
        </p:nvSpPr>
        <p:spPr>
          <a:xfrm>
            <a:off x="6577309" y="3181182"/>
            <a:ext cx="849586" cy="354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25000"/>
              </a:lnSpc>
            </a:pPr>
            <a:r>
              <a:rPr lang="en-US" altLang="ko-KR" sz="2800" b="1" dirty="0">
                <a:solidFill>
                  <a:srgbClr val="219899"/>
                </a:solidFill>
                <a:latin typeface="Pretendard Variable ExtraBold" panose="02000003000000020004" pitchFamily="2" charset="-127"/>
                <a:ea typeface="Pretendard Variable ExtraBold" panose="02000003000000020004" pitchFamily="2" charset="-127"/>
                <a:cs typeface="Pretendard Variable ExtraBold" panose="02000003000000020004" pitchFamily="2" charset="-127"/>
              </a:rPr>
              <a:t>02</a:t>
            </a:r>
            <a:endParaRPr lang="en-US" sz="2400" dirty="0">
              <a:solidFill>
                <a:srgbClr val="219899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ECB15798-4FCE-30CB-CD72-F5F9E4608577}"/>
              </a:ext>
            </a:extLst>
          </p:cNvPr>
          <p:cNvSpPr/>
          <p:nvPr/>
        </p:nvSpPr>
        <p:spPr>
          <a:xfrm>
            <a:off x="1778499" y="4413699"/>
            <a:ext cx="2245234" cy="28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u="sng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AI</a:t>
            </a:r>
            <a:r>
              <a:rPr lang="ko-KR" altLang="en-US" sz="2400" b="1" u="sng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에 대한 편견 해소</a:t>
            </a: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7943A479-68E0-7729-EFD0-D2BE1ADE8951}"/>
              </a:ext>
            </a:extLst>
          </p:cNvPr>
          <p:cNvSpPr/>
          <p:nvPr/>
        </p:nvSpPr>
        <p:spPr>
          <a:xfrm>
            <a:off x="5879485" y="4273351"/>
            <a:ext cx="2245234" cy="28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ko-KR" altLang="en-US" sz="2400" b="1" u="sng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더 많은 기회를 통한</a:t>
            </a:r>
            <a:endParaRPr lang="en-US" altLang="ko-KR" sz="2400" b="1" u="sng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400"/>
              </a:lnSpc>
              <a:buNone/>
            </a:pPr>
            <a:endParaRPr lang="en-US" altLang="ko-KR" sz="1200" b="1" u="sng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ko-KR" altLang="en-US" sz="2400" b="1" u="sng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사회문제해결 도전 기대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C53CF16-213A-4FCD-7A6A-F936F0CC5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pic>
        <p:nvPicPr>
          <p:cNvPr id="8" name="그림 7" descr="스티커 메모를 사용하여 보드에 계획을 짜는 두 동료">
            <a:extLst>
              <a:ext uri="{FF2B5EF4-FFF2-40B4-BE49-F238E27FC236}">
                <a16:creationId xmlns:a16="http://schemas.microsoft.com/office/drawing/2014/main" id="{45833A88-B8ED-CEAC-85F3-CB3265B1A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739" y="1785773"/>
            <a:ext cx="7474923" cy="5358211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772178" y="3945050"/>
            <a:ext cx="284475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ExtraBold" panose="02000503000000020004" pitchFamily="2" charset="-127"/>
              </a:rPr>
              <a:t>36.1%</a:t>
            </a:r>
            <a:endParaRPr lang="en-US" sz="40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2350791" y="4945236"/>
            <a:ext cx="16875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SemiBold" panose="02000503000000020004" pitchFamily="2" charset="-127"/>
              </a:rPr>
              <a:t>1인 가구 비율</a:t>
            </a:r>
            <a:endParaRPr lang="en-US" sz="20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1772178" y="5499151"/>
            <a:ext cx="284475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우리 사회 급증하는 1인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가구가</a:t>
            </a:r>
            <a:endParaRPr lang="en-US" sz="155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전체</a:t>
            </a: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가구 중 차지하는 비율</a:t>
            </a:r>
            <a:endParaRPr lang="en-US" sz="155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26668" y="3945050"/>
            <a:ext cx="3177064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ExtraBold" panose="02000503000000020004" pitchFamily="2" charset="-127"/>
              </a:rPr>
              <a:t>2~3배</a:t>
            </a:r>
            <a:endParaRPr lang="en-US" sz="40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72898" y="4945236"/>
            <a:ext cx="18846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SemiBold" panose="02000503000000020004" pitchFamily="2" charset="-127"/>
              </a:rPr>
              <a:t>범죄 발생률</a:t>
            </a:r>
            <a:endParaRPr lang="en-US" sz="20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8" name="Text 6"/>
          <p:cNvSpPr/>
          <p:nvPr/>
        </p:nvSpPr>
        <p:spPr>
          <a:xfrm>
            <a:off x="5726668" y="5499151"/>
            <a:ext cx="31770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1인 가구 비율 40%이상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지역이</a:t>
            </a:r>
            <a:endParaRPr lang="en-US" sz="155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40% 미만 지역과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비교할</a:t>
            </a: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때</a:t>
            </a:r>
            <a:endParaRPr lang="en-US" sz="155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5대 범죄가 발생하는 비율</a:t>
            </a:r>
            <a:endParaRPr lang="en-US" sz="155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Text 7"/>
          <p:cNvSpPr/>
          <p:nvPr/>
        </p:nvSpPr>
        <p:spPr>
          <a:xfrm>
            <a:off x="9778664" y="3945050"/>
            <a:ext cx="343304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ExtraBold" panose="02000503000000020004" pitchFamily="2" charset="-127"/>
              </a:rPr>
              <a:t>44.6</a:t>
            </a:r>
            <a:r>
              <a:rPr lang="en-US" sz="4000" b="1" dirty="0">
                <a:solidFill>
                  <a:srgbClr val="4C4C4C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%</a:t>
            </a:r>
            <a:endParaRPr lang="en-US" sz="4000" b="1" dirty="0"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476963" y="4945236"/>
            <a:ext cx="20364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 SemiBold" panose="02000503000000020004" pitchFamily="2" charset="-127"/>
              </a:rPr>
              <a:t>안전 불안감</a:t>
            </a:r>
            <a:endParaRPr lang="en-US" sz="20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778664" y="5499151"/>
            <a:ext cx="343304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일상 생활이 안전하지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않다고</a:t>
            </a: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느끼는</a:t>
            </a:r>
            <a:endParaRPr lang="en-US" sz="155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0" indent="0" algn="ctr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여성</a:t>
            </a: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1인 가구의 비율</a:t>
            </a:r>
            <a:endParaRPr lang="en-US" sz="155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14" name="그림 13" descr="자물쇠, 맹꽁이자물쇠이(가) 표시된 사진&#10;&#10;자동 생성된 설명">
            <a:extLst>
              <a:ext uri="{FF2B5EF4-FFF2-40B4-BE49-F238E27FC236}">
                <a16:creationId xmlns:a16="http://schemas.microsoft.com/office/drawing/2014/main" id="{B5FEBB68-848E-32C7-D658-5EC282DD0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874" y="2605807"/>
            <a:ext cx="893936" cy="893936"/>
          </a:xfrm>
          <a:prstGeom prst="rect">
            <a:avLst/>
          </a:prstGeom>
        </p:spPr>
      </p:pic>
      <p:pic>
        <p:nvPicPr>
          <p:cNvPr id="16" name="그림 15" descr="스크린샷, 디자인이(가) 표시된 사진&#10;&#10;자동 생성된 설명">
            <a:extLst>
              <a:ext uri="{FF2B5EF4-FFF2-40B4-BE49-F238E27FC236}">
                <a16:creationId xmlns:a16="http://schemas.microsoft.com/office/drawing/2014/main" id="{C36A09B1-FFB7-110E-61EC-716081EAC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811" y="2605807"/>
            <a:ext cx="893936" cy="893936"/>
          </a:xfrm>
          <a:prstGeom prst="rect">
            <a:avLst/>
          </a:prstGeom>
        </p:spPr>
      </p:pic>
      <p:pic>
        <p:nvPicPr>
          <p:cNvPr id="20" name="그림 19" descr="스크린샷, 디자인이(가) 표시된 사진&#10;&#10;자동 생성된 설명">
            <a:extLst>
              <a:ext uri="{FF2B5EF4-FFF2-40B4-BE49-F238E27FC236}">
                <a16:creationId xmlns:a16="http://schemas.microsoft.com/office/drawing/2014/main" id="{E62E71C3-10B8-AE03-DA9E-FC8A09055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232" y="2605807"/>
            <a:ext cx="893936" cy="89393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BCB6C98-9202-477A-0BA2-CAC32206E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29" name="Text 0">
            <a:extLst>
              <a:ext uri="{FF2B5EF4-FFF2-40B4-BE49-F238E27FC236}">
                <a16:creationId xmlns:a16="http://schemas.microsoft.com/office/drawing/2014/main" id="{F9E8DB83-7EF2-C16B-BF56-7B2FD2A89CC3}"/>
              </a:ext>
            </a:extLst>
          </p:cNvPr>
          <p:cNvSpPr/>
          <p:nvPr/>
        </p:nvSpPr>
        <p:spPr>
          <a:xfrm>
            <a:off x="1167343" y="120920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Background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173528" y="315813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altLang="ko-KR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‘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홀로</a:t>
            </a:r>
            <a:r>
              <a:rPr lang="en-US" altLang="ko-KR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’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살아가는 사람들(1인 가구)의 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삶의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무게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</a:t>
            </a:r>
            <a:r>
              <a:rPr lang="en-US" altLang="ko-KR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‘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그램</a:t>
            </a:r>
            <a:r>
              <a:rPr lang="en-US" altLang="ko-KR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’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에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관심을 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갖는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</a:t>
            </a:r>
            <a:r>
              <a:rPr lang="en-US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연구자들의</a:t>
            </a:r>
            <a:r>
              <a:rPr 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 </a:t>
            </a:r>
            <a:r>
              <a:rPr lang="ko-KR" altLang="en-US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Medium" panose="02000503000000020004" pitchFamily="2" charset="-127"/>
              </a:rPr>
              <a:t>모임</a:t>
            </a:r>
            <a:endParaRPr lang="en-US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Medium" panose="02000503000000020004" pitchFamily="2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75030" y="46762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박민선</a:t>
            </a:r>
            <a:r>
              <a:rPr lang="en-US" sz="16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(복지)</a:t>
            </a:r>
            <a:endParaRPr lang="en-US" sz="1950" b="1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75030" y="5012689"/>
            <a:ext cx="2897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사단법인오픈도어</a:t>
            </a: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sz="155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대표</a:t>
            </a:r>
            <a:endParaRPr lang="en-US" sz="1550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 rotWithShape="1">
          <a:blip r:embed="rId3"/>
          <a:srcRect t="4725" b="4725"/>
          <a:stretch/>
        </p:blipFill>
        <p:spPr>
          <a:xfrm>
            <a:off x="2486512" y="4249889"/>
            <a:ext cx="1080340" cy="1080340"/>
          </a:xfrm>
          <a:prstGeom prst="ellipse">
            <a:avLst/>
          </a:prstGeom>
          <a:ln w="12700">
            <a:solidFill>
              <a:srgbClr val="D6F4F2"/>
            </a:solidFill>
          </a:ln>
        </p:spPr>
      </p:pic>
      <p:sp>
        <p:nvSpPr>
          <p:cNvPr id="8" name="Text 4"/>
          <p:cNvSpPr/>
          <p:nvPr/>
        </p:nvSpPr>
        <p:spPr>
          <a:xfrm>
            <a:off x="3975030" y="63349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서재원</a:t>
            </a:r>
            <a:r>
              <a:rPr lang="en-US" sz="16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(복지)</a:t>
            </a:r>
            <a:endParaRPr lang="en-US" sz="1950" b="1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Text 5"/>
          <p:cNvSpPr/>
          <p:nvPr/>
        </p:nvSpPr>
        <p:spPr>
          <a:xfrm>
            <a:off x="4012535" y="6645105"/>
            <a:ext cx="2897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강남구재가노인지원기관센터장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 rotWithShape="1">
          <a:blip r:embed="rId4"/>
          <a:srcRect t="4985" b="4985"/>
          <a:stretch/>
        </p:blipFill>
        <p:spPr>
          <a:xfrm>
            <a:off x="2486512" y="5882305"/>
            <a:ext cx="1080340" cy="1080340"/>
          </a:xfrm>
          <a:prstGeom prst="ellipse">
            <a:avLst/>
          </a:prstGeom>
          <a:ln w="12700">
            <a:solidFill>
              <a:srgbClr val="D6F4F2"/>
            </a:solidFill>
          </a:ln>
        </p:spPr>
      </p:pic>
      <p:sp>
        <p:nvSpPr>
          <p:cNvPr id="11" name="Text 6"/>
          <p:cNvSpPr/>
          <p:nvPr/>
        </p:nvSpPr>
        <p:spPr>
          <a:xfrm>
            <a:off x="9845956" y="467532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백지혜</a:t>
            </a:r>
            <a:r>
              <a:rPr lang="en-US" sz="16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(복지)</a:t>
            </a:r>
            <a:endParaRPr lang="en-US" sz="1950" b="1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845956" y="5011810"/>
            <a:ext cx="2897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사단법인오픈도어 선임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 rotWithShape="1">
          <a:blip r:embed="rId5"/>
          <a:srcRect t="2466" b="2466"/>
          <a:stretch/>
        </p:blipFill>
        <p:spPr>
          <a:xfrm>
            <a:off x="8419441" y="4249010"/>
            <a:ext cx="1080340" cy="1080340"/>
          </a:xfrm>
          <a:prstGeom prst="ellipse">
            <a:avLst/>
          </a:prstGeom>
          <a:ln w="12700">
            <a:solidFill>
              <a:srgbClr val="D6F4F2"/>
            </a:solidFill>
          </a:ln>
        </p:spPr>
      </p:pic>
      <p:sp>
        <p:nvSpPr>
          <p:cNvPr id="14" name="Text 8"/>
          <p:cNvSpPr/>
          <p:nvPr/>
        </p:nvSpPr>
        <p:spPr>
          <a:xfrm>
            <a:off x="9845955" y="63301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이사롤</a:t>
            </a:r>
            <a:r>
              <a:rPr lang="en-US" sz="1600" b="1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(건축공학)</a:t>
            </a:r>
            <a:endParaRPr lang="en-US" sz="1950" b="1" dirty="0">
              <a:solidFill>
                <a:srgbClr val="4C4C4C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" name="Text 9"/>
          <p:cNvSpPr/>
          <p:nvPr/>
        </p:nvSpPr>
        <p:spPr>
          <a:xfrm>
            <a:off x="9845956" y="6640311"/>
            <a:ext cx="2897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가천대학교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 rotWithShape="1">
          <a:blip r:embed="rId6"/>
          <a:srcRect l="692" r="692"/>
          <a:stretch/>
        </p:blipFill>
        <p:spPr>
          <a:xfrm>
            <a:off x="8419441" y="5877511"/>
            <a:ext cx="1080340" cy="1080340"/>
          </a:xfrm>
          <a:prstGeom prst="ellipse">
            <a:avLst/>
          </a:prstGeom>
          <a:ln w="12700">
            <a:solidFill>
              <a:srgbClr val="D6F4F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C85235-9CA7-7ED3-5A2D-A72E306DD5F1}"/>
              </a:ext>
            </a:extLst>
          </p:cNvPr>
          <p:cNvSpPr txBox="1"/>
          <p:nvPr/>
        </p:nvSpPr>
        <p:spPr>
          <a:xfrm>
            <a:off x="1049987" y="2340255"/>
            <a:ext cx="3002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6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Pretendard Variable SemiBold" panose="02000003000000020004" pitchFamily="2" charset="-127"/>
              </a:rPr>
              <a:t>‘</a:t>
            </a:r>
            <a:r>
              <a:rPr lang="en-US" altLang="ko-KR" sz="3600" dirty="0" err="1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Pretendard Variable SemiBold" panose="02000003000000020004" pitchFamily="2" charset="-127"/>
              </a:rPr>
              <a:t>홀로그램</a:t>
            </a:r>
            <a:r>
              <a:rPr lang="en-US" altLang="ko-KR" sz="3600" dirty="0">
                <a:solidFill>
                  <a:srgbClr val="219899"/>
                </a:solidFill>
                <a:latin typeface="Wavve PADO" panose="02020600000101010101" pitchFamily="18" charset="-127"/>
                <a:ea typeface="Wavve PADO" panose="02020600000101010101" pitchFamily="18" charset="-127"/>
                <a:cs typeface="Pretendard Variable SemiBold" panose="02000003000000020004" pitchFamily="2" charset="-127"/>
              </a:rPr>
              <a:t>’</a:t>
            </a:r>
            <a:endParaRPr lang="ko-KR" altLang="en-US" sz="3600" dirty="0">
              <a:latin typeface="Wavve PADO" panose="02020600000101010101" pitchFamily="18" charset="-127"/>
              <a:ea typeface="Wavve PADO" panose="02020600000101010101" pitchFamily="18" charset="-127"/>
              <a:cs typeface="Pretendard Variable SemiBold" panose="02000003000000020004" pitchFamily="2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FA81F563-8467-8D55-7DC5-E4E8E12ED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1029" name="Text 0">
            <a:extLst>
              <a:ext uri="{FF2B5EF4-FFF2-40B4-BE49-F238E27FC236}">
                <a16:creationId xmlns:a16="http://schemas.microsoft.com/office/drawing/2014/main" id="{441146A4-95EC-09D4-D360-8FF0BD7731FB}"/>
              </a:ext>
            </a:extLst>
          </p:cNvPr>
          <p:cNvSpPr/>
          <p:nvPr/>
        </p:nvSpPr>
        <p:spPr>
          <a:xfrm>
            <a:off x="1167343" y="120920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Team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67343" y="1103693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우리가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해결하고자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하는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문제</a:t>
            </a:r>
            <a:endParaRPr lang="en-US" sz="2800" b="1" dirty="0">
              <a:solidFill>
                <a:srgbClr val="219899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6CC9DE32-536A-267A-6DD0-DA8363B4B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pic>
        <p:nvPicPr>
          <p:cNvPr id="27" name="그림 26" descr="건물, 집이(가) 표시된 사진&#10;&#10;자동 생성된 설명">
            <a:extLst>
              <a:ext uri="{FF2B5EF4-FFF2-40B4-BE49-F238E27FC236}">
                <a16:creationId xmlns:a16="http://schemas.microsoft.com/office/drawing/2014/main" id="{517B943D-CBDB-F055-1C64-9639EB1C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820" y="2128787"/>
            <a:ext cx="5296034" cy="397202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5350FB4-CC22-9856-E31A-B22C56214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9628">
            <a:off x="7870445" y="1200457"/>
            <a:ext cx="3168419" cy="2636986"/>
          </a:xfrm>
          <a:prstGeom prst="rect">
            <a:avLst/>
          </a:prstGeom>
        </p:spPr>
      </p:pic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C529A02E-CEED-FD78-2A69-37204FD695F9}"/>
              </a:ext>
            </a:extLst>
          </p:cNvPr>
          <p:cNvSpPr/>
          <p:nvPr/>
        </p:nvSpPr>
        <p:spPr>
          <a:xfrm>
            <a:off x="2298729" y="6224831"/>
            <a:ext cx="9908345" cy="1195592"/>
          </a:xfrm>
          <a:prstGeom prst="roundRect">
            <a:avLst>
              <a:gd name="adj" fmla="val 9152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Text 5"/>
          <p:cNvSpPr/>
          <p:nvPr/>
        </p:nvSpPr>
        <p:spPr>
          <a:xfrm>
            <a:off x="2746352" y="6279726"/>
            <a:ext cx="8542972" cy="1195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  <a:buSzPct val="100000"/>
            </a:pPr>
            <a:r>
              <a:rPr lang="en-US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혼자서도</a:t>
            </a:r>
            <a:r>
              <a:rPr lang="en-US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쉽</a:t>
            </a:r>
            <a:r>
              <a:rPr lang="ko-KR" altLang="en-US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고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편리하게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안심할</a:t>
            </a:r>
            <a:r>
              <a:rPr lang="en-US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수 있는 </a:t>
            </a:r>
            <a:r>
              <a:rPr lang="en-US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곳을</a:t>
            </a:r>
            <a:r>
              <a:rPr lang="en-US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찾고</a:t>
            </a:r>
            <a:r>
              <a:rPr lang="en-US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</a:p>
          <a:p>
            <a:pPr algn="ctr">
              <a:lnSpc>
                <a:spcPct val="150000"/>
              </a:lnSpc>
              <a:buSzPct val="100000"/>
            </a:pP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함께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안심할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수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있는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지역을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만들어가는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방법은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 </a:t>
            </a:r>
            <a:r>
              <a:rPr lang="en-US" altLang="ko-KR" sz="24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없을까</a:t>
            </a:r>
            <a:r>
              <a:rPr lang="en-US" altLang="ko-KR" sz="2400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?</a:t>
            </a:r>
            <a:endParaRPr lang="en-US" altLang="ko-KR" sz="2400" dirty="0">
              <a:latin typeface="SB 어그로 Medium" panose="02020603020101020101" pitchFamily="18" charset="-127"/>
              <a:ea typeface="SB 어그로 Medium" panose="02020603020101020101" pitchFamily="18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5E9970D-9567-E03F-CB76-734D50B32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DAE42606-649A-A16B-9712-41A93EF1FA3B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기존방식의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한계</a:t>
            </a:r>
            <a:endParaRPr lang="en-US" sz="2800" b="1" dirty="0">
              <a:solidFill>
                <a:srgbClr val="219899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E7B89160-29B6-1493-D845-48B087B72EF5}"/>
              </a:ext>
            </a:extLst>
          </p:cNvPr>
          <p:cNvSpPr/>
          <p:nvPr/>
        </p:nvSpPr>
        <p:spPr>
          <a:xfrm>
            <a:off x="1385351" y="3953921"/>
            <a:ext cx="5512687" cy="3170007"/>
          </a:xfrm>
          <a:prstGeom prst="roundRect">
            <a:avLst>
              <a:gd name="adj" fmla="val 7962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5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1514304" y="3251166"/>
            <a:ext cx="2977039" cy="398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1인가구의 </a:t>
            </a:r>
            <a:r>
              <a:rPr lang="en-US" sz="2300" dirty="0" err="1">
                <a:solidFill>
                  <a:srgbClr val="4C4C4C"/>
                </a:solidFill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rPr>
              <a:t>입장</a:t>
            </a:r>
            <a:endParaRPr lang="en-US" sz="2300" dirty="0">
              <a:latin typeface="SB 어그로 Medium" panose="02020603020101020101" pitchFamily="18" charset="-127"/>
              <a:ea typeface="SB 어그로 Medium" panose="0202060302010102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28" name="그림 27" descr="만화 영화, 클립아트, 애니메이션, 일러스트레이션이(가) 표시된 사진&#10;&#10;자동 생성된 설명">
            <a:extLst>
              <a:ext uri="{FF2B5EF4-FFF2-40B4-BE49-F238E27FC236}">
                <a16:creationId xmlns:a16="http://schemas.microsoft.com/office/drawing/2014/main" id="{3F0CA218-8D7F-0A99-941D-936382218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958" y="2915083"/>
            <a:ext cx="1014370" cy="1085730"/>
          </a:xfrm>
          <a:prstGeom prst="rect">
            <a:avLst/>
          </a:prstGeom>
        </p:spPr>
      </p:pic>
      <p:pic>
        <p:nvPicPr>
          <p:cNvPr id="30" name="그림 29" descr="만화 영화, 클립아트, 일러스트레이션, 예술이(가) 표시된 사진&#10;&#10;자동 생성된 설명">
            <a:extLst>
              <a:ext uri="{FF2B5EF4-FFF2-40B4-BE49-F238E27FC236}">
                <a16:creationId xmlns:a16="http://schemas.microsoft.com/office/drawing/2014/main" id="{7D038A41-877F-CC28-E248-B5AFE5647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11" y="2915083"/>
            <a:ext cx="1014370" cy="1085730"/>
          </a:xfrm>
          <a:prstGeom prst="rect">
            <a:avLst/>
          </a:prstGeom>
        </p:spPr>
      </p:pic>
      <p:sp>
        <p:nvSpPr>
          <p:cNvPr id="34" name="모서리가 둥근 직사각형 33">
            <a:extLst>
              <a:ext uri="{FF2B5EF4-FFF2-40B4-BE49-F238E27FC236}">
                <a16:creationId xmlns:a16="http://schemas.microsoft.com/office/drawing/2014/main" id="{8615B27D-47CD-BEAB-6443-290703B722B1}"/>
              </a:ext>
            </a:extLst>
          </p:cNvPr>
          <p:cNvSpPr/>
          <p:nvPr/>
        </p:nvSpPr>
        <p:spPr>
          <a:xfrm>
            <a:off x="1533278" y="4261210"/>
            <a:ext cx="5185330" cy="2063325"/>
          </a:xfrm>
          <a:prstGeom prst="roundRect">
            <a:avLst>
              <a:gd name="adj" fmla="val 7962"/>
            </a:avLst>
          </a:prstGeom>
          <a:noFill/>
          <a:ln>
            <a:noFill/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정보의 홍수 속에서 필요 정보의 출처 알지 못함</a:t>
            </a:r>
            <a:b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</a:br>
            <a:endParaRPr lang="en-US" altLang="ko-KR" b="1" dirty="0">
              <a:solidFill>
                <a:srgbClr val="4C4C4C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고령이거나</a:t>
            </a:r>
            <a: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정보를</a:t>
            </a:r>
            <a: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다루는데</a:t>
            </a:r>
            <a: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익숙하지</a:t>
            </a:r>
            <a: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않은</a:t>
            </a:r>
            <a:r>
              <a: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1인 </a:t>
            </a:r>
            <a:r>
              <a:rPr lang="en-US" altLang="ko-KR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가구</a:t>
            </a:r>
            <a:endParaRPr lang="en-US" altLang="ko-KR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9DBBE58-6A06-43E4-82BB-36BC39AB3449}"/>
              </a:ext>
            </a:extLst>
          </p:cNvPr>
          <p:cNvGrpSpPr/>
          <p:nvPr/>
        </p:nvGrpSpPr>
        <p:grpSpPr>
          <a:xfrm>
            <a:off x="7315200" y="2915084"/>
            <a:ext cx="6710149" cy="4208844"/>
            <a:chOff x="6893305" y="2899042"/>
            <a:chExt cx="6710149" cy="4255736"/>
          </a:xfrm>
        </p:grpSpPr>
        <p:sp>
          <p:nvSpPr>
            <p:cNvPr id="10" name="Text 8"/>
            <p:cNvSpPr/>
            <p:nvPr/>
          </p:nvSpPr>
          <p:spPr>
            <a:xfrm>
              <a:off x="7040521" y="3241283"/>
              <a:ext cx="4945737" cy="37207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300" dirty="0" err="1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사회문제해결을</a:t>
              </a:r>
              <a:r>
                <a:rPr lang="en-US" sz="2300" dirty="0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 </a:t>
              </a:r>
              <a:r>
                <a:rPr lang="en-US" sz="2300" dirty="0" err="1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원하는</a:t>
              </a:r>
              <a:r>
                <a:rPr lang="en-US" sz="2300" dirty="0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 </a:t>
              </a:r>
              <a:r>
                <a:rPr lang="ko-KR" altLang="en-US" sz="2300" b="1" dirty="0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실무자</a:t>
              </a:r>
              <a:r>
                <a:rPr lang="en-US" sz="2300" b="1" dirty="0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의 </a:t>
              </a:r>
              <a:r>
                <a:rPr lang="en-US" sz="2300" b="1" dirty="0" err="1">
                  <a:solidFill>
                    <a:srgbClr val="4C4C4C"/>
                  </a:solidFill>
                  <a:latin typeface="SB 어그로 Medium" panose="02020603020101020101" pitchFamily="18" charset="-127"/>
                  <a:ea typeface="SB 어그로 Medium" panose="02020603020101020101" pitchFamily="18" charset="-127"/>
                  <a:cs typeface="Pretendard" panose="02000503000000020004" pitchFamily="2" charset="-127"/>
                </a:rPr>
                <a:t>입장</a:t>
              </a:r>
              <a:endParaRPr lang="en-US" sz="2300" b="1" dirty="0">
                <a:latin typeface="SB 어그로 Medium" panose="02020603020101020101" pitchFamily="18" charset="-127"/>
                <a:ea typeface="SB 어그로 Medium" panose="02020603020101020101" pitchFamily="18" charset="-127"/>
                <a:cs typeface="Pretendard" panose="02000503000000020004" pitchFamily="2" charset="-127"/>
              </a:endParaRPr>
            </a:p>
          </p:txBody>
        </p:sp>
        <p:sp>
          <p:nvSpPr>
            <p:cNvPr id="24" name="모서리가 둥근 직사각형 23">
              <a:extLst>
                <a:ext uri="{FF2B5EF4-FFF2-40B4-BE49-F238E27FC236}">
                  <a16:creationId xmlns:a16="http://schemas.microsoft.com/office/drawing/2014/main" id="{9B34EA5E-DF11-077A-194D-4F9E982430F5}"/>
                </a:ext>
              </a:extLst>
            </p:cNvPr>
            <p:cNvSpPr/>
            <p:nvPr/>
          </p:nvSpPr>
          <p:spPr>
            <a:xfrm>
              <a:off x="6893305" y="3913412"/>
              <a:ext cx="6710149" cy="3241366"/>
            </a:xfrm>
            <a:prstGeom prst="roundRect">
              <a:avLst>
                <a:gd name="adj" fmla="val 3586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155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endParaRPr>
            </a:p>
          </p:txBody>
        </p:sp>
        <p:pic>
          <p:nvPicPr>
            <p:cNvPr id="32" name="그림 31" descr="만화 영화, 클립아트, 애니메이션, 예술이(가) 표시된 사진&#10;&#10;자동 생성된 설명">
              <a:extLst>
                <a:ext uri="{FF2B5EF4-FFF2-40B4-BE49-F238E27FC236}">
                  <a16:creationId xmlns:a16="http://schemas.microsoft.com/office/drawing/2014/main" id="{387C3B0B-C5DE-8B35-9797-7BD5CEBB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82632" y="2899042"/>
              <a:ext cx="1014370" cy="1014370"/>
            </a:xfrm>
            <a:prstGeom prst="rect">
              <a:avLst/>
            </a:prstGeom>
          </p:spPr>
        </p:pic>
        <p:sp>
          <p:nvSpPr>
            <p:cNvPr id="35" name="모서리가 둥근 직사각형 34">
              <a:extLst>
                <a:ext uri="{FF2B5EF4-FFF2-40B4-BE49-F238E27FC236}">
                  <a16:creationId xmlns:a16="http://schemas.microsoft.com/office/drawing/2014/main" id="{020DBC56-5770-AED6-F5F7-D524E8D79566}"/>
                </a:ext>
              </a:extLst>
            </p:cNvPr>
            <p:cNvSpPr/>
            <p:nvPr/>
          </p:nvSpPr>
          <p:spPr>
            <a:xfrm>
              <a:off x="7154889" y="3913412"/>
              <a:ext cx="5974543" cy="3038163"/>
            </a:xfrm>
            <a:prstGeom prst="roundRect">
              <a:avLst>
                <a:gd name="adj" fmla="val 3586"/>
              </a:avLst>
            </a:prstGeom>
            <a:noFill/>
            <a:ln>
              <a:noFill/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0" lang="en-US" altLang="ko-KR" b="1" u="none" strike="noStrike" kern="1200" cap="none" spc="0" normalizeH="0" baseline="0" noProof="0" dirty="0" err="1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데이터</a:t>
              </a:r>
              <a:r>
                <a:rPr kumimoji="0" lang="en-US" altLang="ko-KR" b="1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kumimoji="0" lang="en-US" altLang="ko-KR" b="1" u="none" strike="noStrike" kern="1200" cap="none" spc="0" normalizeH="0" baseline="0" noProof="0" dirty="0" err="1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수집의</a:t>
              </a:r>
              <a:r>
                <a:rPr kumimoji="0" lang="en-US" altLang="ko-KR" b="1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kumimoji="0" lang="en-US" altLang="ko-KR" b="1" u="none" strike="noStrike" kern="1200" cap="none" spc="0" normalizeH="0" baseline="0" noProof="0" dirty="0" err="1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한계</a:t>
              </a:r>
              <a:br>
                <a:rPr kumimoji="0" lang="en-US" altLang="ko-KR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</a:br>
              <a:endParaRPr kumimoji="0" lang="en-US" altLang="ko-KR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0" lang="en-US" altLang="ko-KR" b="1" u="none" strike="noStrike" kern="1200" cap="none" spc="0" normalizeH="0" baseline="0" noProof="0" dirty="0" err="1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데이터</a:t>
              </a:r>
              <a:r>
                <a:rPr kumimoji="0" lang="en-US" altLang="ko-KR" b="1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정제와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정리의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문제</a:t>
              </a:r>
              <a:endPara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프로그래밍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초보들의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데이터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시각화</a:t>
              </a:r>
              <a:r>
                <a:rPr lang="en-US" altLang="ko-KR" b="1" dirty="0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b="1" dirty="0" err="1">
                  <a:solidFill>
                    <a:srgbClr val="4C4C4C"/>
                  </a:solidFill>
                  <a:latin typeface="엘리스 DX널리체  Medium" panose="020B0600000101010101" pitchFamily="50" charset="-127"/>
                  <a:ea typeface="엘리스 DX널리체  Medium" panose="020B0600000101010101" pitchFamily="50" charset="-127"/>
                  <a:cs typeface="Pretendard" panose="02000503000000020004" pitchFamily="2" charset="-127"/>
                </a:rPr>
                <a:t>시도</a:t>
              </a:r>
              <a:endParaRPr lang="en-US" altLang="ko-KR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72D1-3B56-69B1-F6BC-8F4153BC3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E9F30EEE-13D7-B1EE-88C1-364D808B3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208ECD2F-198F-52CD-8D2F-E275D077D90C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해결방법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안심지도제작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86453437-344F-1C29-10D4-D47C0D7B86C5}"/>
              </a:ext>
            </a:extLst>
          </p:cNvPr>
          <p:cNvSpPr/>
          <p:nvPr/>
        </p:nvSpPr>
        <p:spPr>
          <a:xfrm>
            <a:off x="1150431" y="2294104"/>
            <a:ext cx="5699935" cy="1029648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CB5F3EED-C4A5-004A-CFAE-51D608EF533C}"/>
              </a:ext>
            </a:extLst>
          </p:cNvPr>
          <p:cNvSpPr/>
          <p:nvPr/>
        </p:nvSpPr>
        <p:spPr>
          <a:xfrm>
            <a:off x="3049340" y="2722328"/>
            <a:ext cx="2113129" cy="2640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데이터 수집</a:t>
            </a:r>
            <a:endParaRPr lang="en-US" sz="24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19" name="모서리가 둥근 직사각형 18">
            <a:extLst>
              <a:ext uri="{FF2B5EF4-FFF2-40B4-BE49-F238E27FC236}">
                <a16:creationId xmlns:a16="http://schemas.microsoft.com/office/drawing/2014/main" id="{BA9B1C4E-4B51-6664-70D6-F57CC35AEDEB}"/>
              </a:ext>
            </a:extLst>
          </p:cNvPr>
          <p:cNvSpPr/>
          <p:nvPr/>
        </p:nvSpPr>
        <p:spPr>
          <a:xfrm>
            <a:off x="1439393" y="3578763"/>
            <a:ext cx="5699936" cy="983392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A2CB95FE-30B3-ED54-E46D-4B7AA833AFBA}"/>
              </a:ext>
            </a:extLst>
          </p:cNvPr>
          <p:cNvSpPr/>
          <p:nvPr/>
        </p:nvSpPr>
        <p:spPr>
          <a:xfrm>
            <a:off x="3431159" y="3982774"/>
            <a:ext cx="2113130" cy="2640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데이터</a:t>
            </a:r>
            <a:r>
              <a:rPr lang="en-US" sz="24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정제</a:t>
            </a:r>
            <a:endParaRPr lang="en-US" sz="24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2A1E0ADA-4CC8-643B-2122-91EAAF908606}"/>
              </a:ext>
            </a:extLst>
          </p:cNvPr>
          <p:cNvSpPr/>
          <p:nvPr/>
        </p:nvSpPr>
        <p:spPr>
          <a:xfrm>
            <a:off x="1711443" y="4966165"/>
            <a:ext cx="5699936" cy="892445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EC3D4D7F-FDDA-5BCB-A2EE-DC9415DFEB37}"/>
              </a:ext>
            </a:extLst>
          </p:cNvPr>
          <p:cNvSpPr/>
          <p:nvPr/>
        </p:nvSpPr>
        <p:spPr>
          <a:xfrm>
            <a:off x="3809850" y="5319635"/>
            <a:ext cx="2113130" cy="2640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시각화</a:t>
            </a:r>
            <a:r>
              <a:rPr lang="en-US" sz="24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구현</a:t>
            </a:r>
            <a:endParaRPr lang="en-US" sz="24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39F58F9C-9B91-7209-0983-11C497DC569D}"/>
              </a:ext>
            </a:extLst>
          </p:cNvPr>
          <p:cNvSpPr/>
          <p:nvPr/>
        </p:nvSpPr>
        <p:spPr>
          <a:xfrm>
            <a:off x="1983493" y="6140867"/>
            <a:ext cx="5699935" cy="1228121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31" name="Text 2">
            <a:extLst>
              <a:ext uri="{FF2B5EF4-FFF2-40B4-BE49-F238E27FC236}">
                <a16:creationId xmlns:a16="http://schemas.microsoft.com/office/drawing/2014/main" id="{BC0B5BC9-2183-4CEA-E40D-70282B96F34A}"/>
              </a:ext>
            </a:extLst>
          </p:cNvPr>
          <p:cNvSpPr/>
          <p:nvPr/>
        </p:nvSpPr>
        <p:spPr>
          <a:xfrm>
            <a:off x="3617242" y="6626040"/>
            <a:ext cx="2113129" cy="26405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사용자</a:t>
            </a:r>
            <a:r>
              <a:rPr lang="en-US" sz="24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편의성</a:t>
            </a:r>
            <a:r>
              <a:rPr lang="en-US" sz="2400" b="1" dirty="0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en-US" sz="2400" b="1" dirty="0" err="1">
                <a:solidFill>
                  <a:srgbClr val="4C4C4C"/>
                </a:solidFill>
                <a:latin typeface="엘리스 DX널리체 Bold" panose="020B0600000101010101" pitchFamily="50" charset="-127"/>
                <a:ea typeface="엘리스 DX널리체 Bold" panose="020B0600000101010101" pitchFamily="50" charset="-127"/>
                <a:cs typeface="Pretendard" panose="02000503000000020004" pitchFamily="2" charset="-127"/>
              </a:rPr>
              <a:t>강화</a:t>
            </a:r>
            <a:endParaRPr lang="en-US" sz="2400" b="1" dirty="0">
              <a:latin typeface="엘리스 DX널리체 Bold" panose="020B0600000101010101" pitchFamily="50" charset="-127"/>
              <a:ea typeface="엘리스 DX널리체 Bold" panose="020B0600000101010101" pitchFamily="50" charset="-127"/>
              <a:cs typeface="Pretendard" panose="02000503000000020004" pitchFamily="2" charset="-127"/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0D3A7061-C3E7-365B-F634-931EA373B9C4}"/>
              </a:ext>
            </a:extLst>
          </p:cNvPr>
          <p:cNvGrpSpPr/>
          <p:nvPr/>
        </p:nvGrpSpPr>
        <p:grpSpPr>
          <a:xfrm>
            <a:off x="8848271" y="1602285"/>
            <a:ext cx="4458394" cy="9077163"/>
            <a:chOff x="5294150" y="0"/>
            <a:chExt cx="4042100" cy="8229600"/>
          </a:xfrm>
          <a:effectLst>
            <a:outerShdw blurRad="365262" dist="50800" dir="5400000" algn="ctr" rotWithShape="0">
              <a:srgbClr val="000000">
                <a:alpha val="66000"/>
              </a:srgbClr>
            </a:outerShdw>
          </a:effectLst>
        </p:grpSpPr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35BD2C54-A1FD-E98C-2745-284A04C9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4150" y="0"/>
              <a:ext cx="4042100" cy="8229600"/>
            </a:xfrm>
            <a:prstGeom prst="rect">
              <a:avLst/>
            </a:prstGeom>
          </p:spPr>
        </p:pic>
        <p:pic>
          <p:nvPicPr>
            <p:cNvPr id="60" name="Image 0" descr="preencoded.png">
              <a:extLst>
                <a:ext uri="{FF2B5EF4-FFF2-40B4-BE49-F238E27FC236}">
                  <a16:creationId xmlns:a16="http://schemas.microsoft.com/office/drawing/2014/main" id="{AFA4F006-9B9A-A38B-22BA-C334B2E9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5132" y="627222"/>
              <a:ext cx="3561908" cy="5725452"/>
            </a:xfrm>
            <a:prstGeom prst="rect">
              <a:avLst/>
            </a:prstGeom>
          </p:spPr>
        </p:pic>
      </p:grpSp>
      <p:sp>
        <p:nvSpPr>
          <p:cNvPr id="61" name="Text 13">
            <a:extLst>
              <a:ext uri="{FF2B5EF4-FFF2-40B4-BE49-F238E27FC236}">
                <a16:creationId xmlns:a16="http://schemas.microsoft.com/office/drawing/2014/main" id="{C8400716-E4C9-9708-8F91-E27133BE552A}"/>
              </a:ext>
            </a:extLst>
          </p:cNvPr>
          <p:cNvSpPr/>
          <p:nvPr/>
        </p:nvSpPr>
        <p:spPr>
          <a:xfrm>
            <a:off x="7914104" y="1226324"/>
            <a:ext cx="6306622" cy="2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00" b="1" dirty="0" err="1">
                <a:solidFill>
                  <a:srgbClr val="4C4C4C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미국</a:t>
            </a:r>
            <a:r>
              <a:rPr lang="en-US" sz="1300" b="1" dirty="0">
                <a:solidFill>
                  <a:srgbClr val="4C4C4C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MIT의 safepaths AI를 활용한 공공데이터 시각화</a:t>
            </a:r>
            <a:endParaRPr lang="en-US" sz="1300" b="1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802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0">
            <a:extLst>
              <a:ext uri="{FF2B5EF4-FFF2-40B4-BE49-F238E27FC236}">
                <a16:creationId xmlns:a16="http://schemas.microsoft.com/office/drawing/2014/main" id="{EDA5C9C7-6308-61C6-ED32-904204A9668B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해결방법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ko-KR" alt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전문가협업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E619A70E-EDCC-5641-D839-B45F727DA6DD}"/>
              </a:ext>
            </a:extLst>
          </p:cNvPr>
          <p:cNvGrpSpPr/>
          <p:nvPr/>
        </p:nvGrpSpPr>
        <p:grpSpPr>
          <a:xfrm>
            <a:off x="844391" y="2567260"/>
            <a:ext cx="13114162" cy="3604686"/>
            <a:chOff x="461733" y="2211268"/>
            <a:chExt cx="13765899" cy="3783829"/>
          </a:xfrm>
        </p:grpSpPr>
        <p:sp>
          <p:nvSpPr>
            <p:cNvPr id="25" name="모서리가 둥근 직사각형 24">
              <a:extLst>
                <a:ext uri="{FF2B5EF4-FFF2-40B4-BE49-F238E27FC236}">
                  <a16:creationId xmlns:a16="http://schemas.microsoft.com/office/drawing/2014/main" id="{CB9DF96C-7635-03C1-F3BC-39E959830F93}"/>
                </a:ext>
              </a:extLst>
            </p:cNvPr>
            <p:cNvSpPr/>
            <p:nvPr/>
          </p:nvSpPr>
          <p:spPr>
            <a:xfrm>
              <a:off x="461733" y="3472544"/>
              <a:ext cx="4342591" cy="2522553"/>
            </a:xfrm>
            <a:prstGeom prst="roundRect">
              <a:avLst>
                <a:gd name="adj" fmla="val 11319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1200" dirty="0"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56FE4F0F-BEA7-2FAA-82B5-735CCB617F8B}"/>
                </a:ext>
              </a:extLst>
            </p:cNvPr>
            <p:cNvSpPr/>
            <p:nvPr/>
          </p:nvSpPr>
          <p:spPr>
            <a:xfrm>
              <a:off x="800735" y="4488831"/>
              <a:ext cx="3803333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공공데이터 외에 </a:t>
              </a:r>
              <a:r>
                <a:rPr lang="en-US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안전관련</a:t>
              </a:r>
              <a:r>
                <a:rPr lang="en-US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공개가능한</a:t>
              </a:r>
              <a:br>
                <a:rPr lang="en-US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</a:br>
              <a:r>
                <a:rPr lang="en-US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데이터</a:t>
              </a:r>
              <a:r>
                <a:rPr lang="en-US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검토, 데이터 요청(정보공개청구)</a:t>
              </a:r>
              <a:endParaRPr lang="en-US" sz="1600" dirty="0"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41" name="Image 3" descr="preencoded.png">
              <a:extLst>
                <a:ext uri="{FF2B5EF4-FFF2-40B4-BE49-F238E27FC236}">
                  <a16:creationId xmlns:a16="http://schemas.microsoft.com/office/drawing/2014/main" id="{82554606-80C1-1B8B-B278-4EC6F7B98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8444" y="3583792"/>
              <a:ext cx="2599730" cy="793791"/>
            </a:xfrm>
            <a:prstGeom prst="rect">
              <a:avLst/>
            </a:prstGeom>
          </p:spPr>
        </p:pic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F51C9CD0-CFFB-35B7-3ECC-18ABB8913124}"/>
                </a:ext>
              </a:extLst>
            </p:cNvPr>
            <p:cNvSpPr/>
            <p:nvPr/>
          </p:nvSpPr>
          <p:spPr>
            <a:xfrm>
              <a:off x="5173387" y="2853525"/>
              <a:ext cx="4342591" cy="2522553"/>
            </a:xfrm>
            <a:prstGeom prst="roundRect">
              <a:avLst>
                <a:gd name="adj" fmla="val 11319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1200" dirty="0"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endParaRPr>
            </a:p>
          </p:txBody>
        </p:sp>
        <p:sp>
          <p:nvSpPr>
            <p:cNvPr id="50" name="Text 5">
              <a:extLst>
                <a:ext uri="{FF2B5EF4-FFF2-40B4-BE49-F238E27FC236}">
                  <a16:creationId xmlns:a16="http://schemas.microsoft.com/office/drawing/2014/main" id="{6A735469-2C29-39AD-67DB-26E9468DC676}"/>
                </a:ext>
              </a:extLst>
            </p:cNvPr>
            <p:cNvSpPr/>
            <p:nvPr/>
          </p:nvSpPr>
          <p:spPr>
            <a:xfrm>
              <a:off x="5469799" y="3797262"/>
              <a:ext cx="3934568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2500"/>
                </a:lnSpc>
                <a:buNone/>
              </a:pP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범죄예방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및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시민의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두려움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완화에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유의미한</a:t>
              </a:r>
              <a:b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</a:b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요인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자문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,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다양한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안전관련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데이터를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종합한</a:t>
              </a:r>
              <a:b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</a:b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안심지수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산출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자문</a:t>
              </a:r>
              <a:endParaRPr lang="en-US" altLang="ko-KR" sz="1600" dirty="0"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endParaRPr>
            </a:p>
          </p:txBody>
        </p:sp>
        <p:sp>
          <p:nvSpPr>
            <p:cNvPr id="52" name="모서리가 둥근 직사각형 51">
              <a:extLst>
                <a:ext uri="{FF2B5EF4-FFF2-40B4-BE49-F238E27FC236}">
                  <a16:creationId xmlns:a16="http://schemas.microsoft.com/office/drawing/2014/main" id="{F07DE7F0-351F-30A4-CA12-CB84FF2E3407}"/>
                </a:ext>
              </a:extLst>
            </p:cNvPr>
            <p:cNvSpPr/>
            <p:nvPr/>
          </p:nvSpPr>
          <p:spPr>
            <a:xfrm>
              <a:off x="9885041" y="2211268"/>
              <a:ext cx="4342591" cy="2522553"/>
            </a:xfrm>
            <a:prstGeom prst="roundRect">
              <a:avLst>
                <a:gd name="adj" fmla="val 11319"/>
              </a:avLst>
            </a:prstGeom>
            <a:solidFill>
              <a:schemeClr val="bg1"/>
            </a:solidFill>
            <a:ln>
              <a:solidFill>
                <a:srgbClr val="D6F4F2"/>
              </a:solidFill>
            </a:ln>
            <a:effectLst>
              <a:outerShdw blurRad="418103" dist="199348" dir="3960000" sx="101000" sy="101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1200" dirty="0"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endParaRPr>
            </a:p>
          </p:txBody>
        </p:sp>
        <p:sp>
          <p:nvSpPr>
            <p:cNvPr id="54" name="Text 5">
              <a:extLst>
                <a:ext uri="{FF2B5EF4-FFF2-40B4-BE49-F238E27FC236}">
                  <a16:creationId xmlns:a16="http://schemas.microsoft.com/office/drawing/2014/main" id="{DD8892F1-79CF-D90B-ACC3-A0007DAF9EF7}"/>
                </a:ext>
              </a:extLst>
            </p:cNvPr>
            <p:cNvSpPr/>
            <p:nvPr/>
          </p:nvSpPr>
          <p:spPr>
            <a:xfrm>
              <a:off x="10068016" y="3265291"/>
              <a:ext cx="3978497" cy="63507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데이터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시각화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및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지도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구현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방향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조언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,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AI채팅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기능활용에서의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법률적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유의점</a:t>
              </a:r>
              <a:r>
                <a:rPr lang="en-US" altLang="ko-KR" sz="1600" dirty="0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 </a:t>
              </a:r>
              <a:r>
                <a:rPr lang="en-US" altLang="ko-KR" sz="1600" dirty="0" err="1">
                  <a:solidFill>
                    <a:srgbClr val="4C4C4C"/>
                  </a:solidFill>
                  <a:latin typeface="엘리스 DX널리체  Light" panose="020B0600000101010101" pitchFamily="50" charset="-127"/>
                  <a:ea typeface="엘리스 DX널리체  Light" panose="020B0600000101010101" pitchFamily="50" charset="-127"/>
                  <a:cs typeface="Pretendard" panose="02000503000000020004" pitchFamily="2" charset="-127"/>
                </a:rPr>
                <a:t>자문</a:t>
              </a:r>
              <a:endParaRPr lang="en-US" altLang="ko-KR" sz="1600" dirty="0"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" panose="02000503000000020004" pitchFamily="2" charset="-127"/>
              </a:endParaRPr>
            </a:p>
          </p:txBody>
        </p:sp>
        <p:pic>
          <p:nvPicPr>
            <p:cNvPr id="43" name="Image 5" descr="preencoded.png">
              <a:extLst>
                <a:ext uri="{FF2B5EF4-FFF2-40B4-BE49-F238E27FC236}">
                  <a16:creationId xmlns:a16="http://schemas.microsoft.com/office/drawing/2014/main" id="{39FEF10F-CA9D-F2C9-495B-4E8AEAAC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46" y="2949785"/>
              <a:ext cx="1856953" cy="634008"/>
            </a:xfrm>
            <a:prstGeom prst="rect">
              <a:avLst/>
            </a:prstGeom>
          </p:spPr>
        </p:pic>
        <p:pic>
          <p:nvPicPr>
            <p:cNvPr id="42" name="Image 4" descr="preencoded.png">
              <a:extLst>
                <a:ext uri="{FF2B5EF4-FFF2-40B4-BE49-F238E27FC236}">
                  <a16:creationId xmlns:a16="http://schemas.microsoft.com/office/drawing/2014/main" id="{011975A3-CA24-7410-A2D9-15F61C57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61842" y="2273131"/>
              <a:ext cx="1565434" cy="793791"/>
            </a:xfrm>
            <a:prstGeom prst="rect">
              <a:avLst/>
            </a:prstGeom>
          </p:spPr>
        </p:pic>
      </p:grpSp>
      <p:pic>
        <p:nvPicPr>
          <p:cNvPr id="58" name="그림 57">
            <a:extLst>
              <a:ext uri="{FF2B5EF4-FFF2-40B4-BE49-F238E27FC236}">
                <a16:creationId xmlns:a16="http://schemas.microsoft.com/office/drawing/2014/main" id="{DFDB4795-E048-FEC1-8AC0-608781493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2" name="Text 4">
            <a:extLst>
              <a:ext uri="{FF2B5EF4-FFF2-40B4-BE49-F238E27FC236}">
                <a16:creationId xmlns:a16="http://schemas.microsoft.com/office/drawing/2014/main" id="{3A66D4B4-57A2-9F44-9D05-F451EFF803CC}"/>
              </a:ext>
            </a:extLst>
          </p:cNvPr>
          <p:cNvSpPr/>
          <p:nvPr/>
        </p:nvSpPr>
        <p:spPr>
          <a:xfrm>
            <a:off x="5158767" y="6212044"/>
            <a:ext cx="8799786" cy="581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altLang="ko-KR" sz="2400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1</a:t>
            </a:r>
            <a:r>
              <a:rPr lang="ko-KR" altLang="en-US" sz="2400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인가구의 범죄 두려움을 완화하고</a:t>
            </a:r>
            <a:r>
              <a:rPr lang="en-US" altLang="ko-KR" sz="2400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ko-KR" altLang="en-US" sz="2400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실제 범죄예방 및 치안강화에 유의미한 데이터 </a:t>
            </a:r>
            <a:r>
              <a:rPr lang="ko-KR" altLang="en-US" sz="2800" b="1" dirty="0">
                <a:solidFill>
                  <a:srgbClr val="FF0000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총 </a:t>
            </a:r>
            <a:r>
              <a:rPr lang="en-US" altLang="ko-KR" sz="2800" b="1" dirty="0">
                <a:solidFill>
                  <a:srgbClr val="FF0000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10</a:t>
            </a:r>
            <a:r>
              <a:rPr lang="ko-KR" altLang="en-US" sz="2800" b="1" dirty="0">
                <a:solidFill>
                  <a:srgbClr val="FF0000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종 선정</a:t>
            </a:r>
            <a:endParaRPr lang="en-US" altLang="ko-KR" sz="24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ko-KR" altLang="en-US" sz="2400" b="1" dirty="0">
                <a:solidFill>
                  <a:srgbClr val="FF0000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                                                                                           </a:t>
            </a:r>
            <a:endParaRPr lang="en-US" sz="2400" b="1" dirty="0">
              <a:solidFill>
                <a:srgbClr val="FF0000"/>
              </a:solidFill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0DE66701-9293-0776-DECF-D7E724A3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19" name="Text 2">
            <a:extLst>
              <a:ext uri="{FF2B5EF4-FFF2-40B4-BE49-F238E27FC236}">
                <a16:creationId xmlns:a16="http://schemas.microsoft.com/office/drawing/2014/main" id="{D373F452-93B9-C315-5E6B-F6DB8C77945C}"/>
              </a:ext>
            </a:extLst>
          </p:cNvPr>
          <p:cNvSpPr/>
          <p:nvPr/>
        </p:nvSpPr>
        <p:spPr>
          <a:xfrm>
            <a:off x="1079193" y="7679053"/>
            <a:ext cx="12691338" cy="21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u="sng" dirty="0" err="1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복잡한</a:t>
            </a:r>
            <a:r>
              <a:rPr 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안심</a:t>
            </a:r>
            <a:r>
              <a:rPr lang="en-US" sz="2000" u="sng" dirty="0" err="1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정보들을</a:t>
            </a:r>
            <a:r>
              <a:rPr 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우리 동네에 </a:t>
            </a:r>
            <a:r>
              <a:rPr lang="en-US" sz="2000" u="sng" dirty="0" err="1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맞는</a:t>
            </a:r>
            <a:r>
              <a:rPr 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안심지수로</a:t>
            </a:r>
            <a:r>
              <a:rPr lang="en-US" altLang="ko-KR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 </a:t>
            </a:r>
            <a:r>
              <a:rPr lang="ko-KR" altLang="en-US" sz="2000" u="sng" dirty="0"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" panose="02000503000000020004" pitchFamily="2" charset="-127"/>
              </a:rPr>
              <a:t>산출하여 제시</a:t>
            </a:r>
            <a:endParaRPr lang="en-US" sz="2000" u="sng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" panose="02000503000000020004" pitchFamily="2" charset="-127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D10D5D4F-D83A-9CF6-9363-B182E91F72C2}"/>
              </a:ext>
            </a:extLst>
          </p:cNvPr>
          <p:cNvSpPr/>
          <p:nvPr/>
        </p:nvSpPr>
        <p:spPr>
          <a:xfrm>
            <a:off x="1898342" y="61382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1. 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유의미한 데이터 수집</a:t>
            </a:r>
            <a:r>
              <a:rPr lang="en-US" altLang="ko-KR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, 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정제</a:t>
            </a:r>
            <a:endParaRPr lang="en-US" sz="20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06B56125-AD2F-8C90-DFBB-BC3BA495428A}"/>
              </a:ext>
            </a:extLst>
          </p:cNvPr>
          <p:cNvSpPr/>
          <p:nvPr/>
        </p:nvSpPr>
        <p:spPr>
          <a:xfrm>
            <a:off x="1220286" y="6633819"/>
            <a:ext cx="3950851" cy="1487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0D0E50-074F-B12E-7908-B1FF67122E28}"/>
              </a:ext>
            </a:extLst>
          </p:cNvPr>
          <p:cNvSpPr txBox="1"/>
          <p:nvPr/>
        </p:nvSpPr>
        <p:spPr>
          <a:xfrm>
            <a:off x="5616657" y="1627830"/>
            <a:ext cx="339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솔루션 </a:t>
            </a:r>
            <a:r>
              <a:rPr kumimoji="1"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kumimoji="1" lang="ko-KR" altLang="en-US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안심지수 산출</a:t>
            </a:r>
            <a:r>
              <a:rPr kumimoji="1"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kumimoji="1" lang="ko-KR" alt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943FCBB8-5D3F-7DC0-F1B0-D6432FF4F3C7}"/>
              </a:ext>
            </a:extLst>
          </p:cNvPr>
          <p:cNvSpPr/>
          <p:nvPr/>
        </p:nvSpPr>
        <p:spPr>
          <a:xfrm>
            <a:off x="6012038" y="61257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altLang="ko-KR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2. 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각 지표에 점수부여</a:t>
            </a:r>
            <a:endParaRPr lang="en-US" sz="20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SemiBold" panose="02000503000000020004" pitchFamily="2" charset="-127"/>
            </a:endParaRPr>
          </a:p>
        </p:txBody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6D119090-0BB4-DC57-2002-DD6F49E84E84}"/>
              </a:ext>
            </a:extLst>
          </p:cNvPr>
          <p:cNvSpPr/>
          <p:nvPr/>
        </p:nvSpPr>
        <p:spPr>
          <a:xfrm>
            <a:off x="10699209" y="61162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altLang="ko-KR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3. </a:t>
            </a:r>
            <a:r>
              <a:rPr lang="ko-KR" altLang="en-US" sz="20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SemiBold" panose="02000503000000020004" pitchFamily="2" charset="-127"/>
              </a:rPr>
              <a:t>안심지수 계산</a:t>
            </a:r>
            <a:endParaRPr lang="en-US" sz="20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SemiBold" panose="02000503000000020004" pitchFamily="2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DE997FD-21A1-C940-32AF-95250FA70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132008"/>
              </p:ext>
            </p:extLst>
          </p:nvPr>
        </p:nvGraphicFramePr>
        <p:xfrm>
          <a:off x="3138795" y="2437569"/>
          <a:ext cx="8295893" cy="3138043"/>
        </p:xfrm>
        <a:graphic>
          <a:graphicData uri="http://schemas.openxmlformats.org/drawingml/2006/table">
            <a:tbl>
              <a:tblPr/>
              <a:tblGrid>
                <a:gridCol w="1718405">
                  <a:extLst>
                    <a:ext uri="{9D8B030D-6E8A-4147-A177-3AD203B41FA5}">
                      <a16:colId xmlns:a16="http://schemas.microsoft.com/office/drawing/2014/main" val="3145945131"/>
                    </a:ext>
                  </a:extLst>
                </a:gridCol>
                <a:gridCol w="2255719">
                  <a:extLst>
                    <a:ext uri="{9D8B030D-6E8A-4147-A177-3AD203B41FA5}">
                      <a16:colId xmlns:a16="http://schemas.microsoft.com/office/drawing/2014/main" val="4170657152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3682752624"/>
                    </a:ext>
                  </a:extLst>
                </a:gridCol>
                <a:gridCol w="1273770">
                  <a:extLst>
                    <a:ext uri="{9D8B030D-6E8A-4147-A177-3AD203B41FA5}">
                      <a16:colId xmlns:a16="http://schemas.microsoft.com/office/drawing/2014/main" val="970343860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자료 출처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제목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파일명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지표 정보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72012"/>
                  </a:ext>
                </a:extLst>
              </a:tr>
              <a:tr h="162814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공공 데이터 포털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서울특별시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안심귀갓길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 안전시설물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안심귀갓길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안전시설물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코드유형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안심귀갓길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 안전시설물 통합데이터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_SHP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서울시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안심귀갓길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 안전시설물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안심벨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동별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565726"/>
                  </a:ext>
                </a:extLst>
              </a:tr>
              <a:tr h="162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CCTV(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동별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087971"/>
                  </a:ext>
                </a:extLst>
              </a:tr>
              <a:tr h="162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보안등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86373"/>
                  </a:ext>
                </a:extLst>
              </a:tr>
              <a:tr h="162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안심귀갓길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423578"/>
                  </a:ext>
                </a:extLst>
              </a:tr>
              <a:tr h="162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112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신고안내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4599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안심반사경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819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공공 데이터 포털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서울특별시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가로등 위치 정보</a:t>
                      </a: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서울특별시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가로등 위치 정보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_20221108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동별 가로등 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043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공공 데이터 포털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경찰청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전국 지구대 파출소 주소 현황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경찰청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전국 지구대 파출소 주소 현황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_20241231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동별 기관 유무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94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서울지방경찰청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자율방범대 활동지역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-13_25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년 </a:t>
                      </a:r>
                      <a:r>
                        <a:rPr lang="ko-KR" altLang="en-US" sz="1000" kern="0" spc="0" dirty="0" err="1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동단위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 자율방범대 조직 및 활동 여부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정보공개청구 접수번호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14791228)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조직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(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활동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)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여부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74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서울지방경찰청 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엘리스 DX널리체  Light" panose="020B0600000101010101" pitchFamily="50" charset="-127"/>
                        <a:ea typeface="엘리스 DX널리체  Light" panose="020B0600000101010101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CEPTED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설계지역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-14_CPTED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사업 시행 지역 리스트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buNone/>
                      </a:pP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엘리스 DX널리체  Light" panose="020B0600000101010101" pitchFamily="50" charset="-127"/>
                          <a:ea typeface="엘리스 DX널리체  Light" panose="020B0600000101010101" pitchFamily="50" charset="-127"/>
                        </a:rPr>
                        <a:t>해당 지역 여부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97157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328443-3F20-A4A3-FE47-265DBB21C5F4}"/>
              </a:ext>
            </a:extLst>
          </p:cNvPr>
          <p:cNvSpPr txBox="1"/>
          <p:nvPr/>
        </p:nvSpPr>
        <p:spPr>
          <a:xfrm>
            <a:off x="1465943" y="6492799"/>
            <a:ext cx="3532164" cy="874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여러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곳에서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모은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관련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정보들을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모아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정리</a:t>
            </a:r>
            <a:endParaRPr lang="ko-KR" altLang="en-US" sz="18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B0B7E-5CF1-A1DE-5A5F-ACC9A4973349}"/>
              </a:ext>
            </a:extLst>
          </p:cNvPr>
          <p:cNvSpPr txBox="1"/>
          <p:nvPr/>
        </p:nvSpPr>
        <p:spPr>
          <a:xfrm>
            <a:off x="5428519" y="6435946"/>
            <a:ext cx="3949023" cy="874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전문가들의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도움을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받고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여러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연구를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참고하여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지표값</a:t>
            </a:r>
            <a:r>
              <a:rPr lang="ko-KR" altLang="en-US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선정 및 가중치 부여</a:t>
            </a:r>
            <a:endParaRPr lang="ko-KR" altLang="en-US" sz="18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B45D2-0706-94EA-C606-A0168514BC35}"/>
              </a:ext>
            </a:extLst>
          </p:cNvPr>
          <p:cNvSpPr txBox="1"/>
          <p:nvPr/>
        </p:nvSpPr>
        <p:spPr>
          <a:xfrm>
            <a:off x="9884172" y="6518436"/>
            <a:ext cx="3886359" cy="70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10가지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중요한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관련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정보를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하나로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합쳐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'</a:t>
            </a:r>
            <a:r>
              <a:rPr lang="en-US" altLang="ko-KR" sz="1800" dirty="0" err="1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안심지수＇를</a:t>
            </a:r>
            <a:r>
              <a:rPr lang="en-US" altLang="ko-KR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18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제작</a:t>
            </a:r>
            <a:endParaRPr lang="en-US" altLang="ko-KR" sz="18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9" name="순서도: 대체 처리 8">
            <a:extLst>
              <a:ext uri="{FF2B5EF4-FFF2-40B4-BE49-F238E27FC236}">
                <a16:creationId xmlns:a16="http://schemas.microsoft.com/office/drawing/2014/main" id="{44986847-A8F0-D5AA-C3D3-0C8BFC9E4FF5}"/>
              </a:ext>
            </a:extLst>
          </p:cNvPr>
          <p:cNvSpPr/>
          <p:nvPr/>
        </p:nvSpPr>
        <p:spPr>
          <a:xfrm>
            <a:off x="1079193" y="5878286"/>
            <a:ext cx="4233035" cy="1596571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순서도: 대체 처리 9">
            <a:extLst>
              <a:ext uri="{FF2B5EF4-FFF2-40B4-BE49-F238E27FC236}">
                <a16:creationId xmlns:a16="http://schemas.microsoft.com/office/drawing/2014/main" id="{F1BB4679-E20A-5050-A877-612D6746024F}"/>
              </a:ext>
            </a:extLst>
          </p:cNvPr>
          <p:cNvSpPr/>
          <p:nvPr/>
        </p:nvSpPr>
        <p:spPr>
          <a:xfrm>
            <a:off x="5428519" y="5862131"/>
            <a:ext cx="4160407" cy="1596571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순서도: 대체 처리 10">
            <a:extLst>
              <a:ext uri="{FF2B5EF4-FFF2-40B4-BE49-F238E27FC236}">
                <a16:creationId xmlns:a16="http://schemas.microsoft.com/office/drawing/2014/main" id="{6E75EA0F-BFF8-3659-3335-3919D685E59C}"/>
              </a:ext>
            </a:extLst>
          </p:cNvPr>
          <p:cNvSpPr/>
          <p:nvPr/>
        </p:nvSpPr>
        <p:spPr>
          <a:xfrm>
            <a:off x="9705217" y="5878286"/>
            <a:ext cx="4065314" cy="1596571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81EE8-446D-70C1-1554-652200D04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F6C8053F-84A0-54B9-1344-03CE858D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75" y="391929"/>
            <a:ext cx="2009274" cy="352257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59BFB139-5273-FCE0-71B4-70D2D5E24B8A}"/>
              </a:ext>
            </a:extLst>
          </p:cNvPr>
          <p:cNvSpPr/>
          <p:nvPr/>
        </p:nvSpPr>
        <p:spPr>
          <a:xfrm>
            <a:off x="1167343" y="1369621"/>
            <a:ext cx="2974352" cy="89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25000"/>
              </a:lnSpc>
            </a:pPr>
            <a:r>
              <a:rPr lang="en-US" sz="2800" b="1" dirty="0" err="1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구현결과</a:t>
            </a:r>
            <a:r>
              <a:rPr lang="en-US" sz="2800" b="1" dirty="0">
                <a:solidFill>
                  <a:srgbClr val="219899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en-US" sz="2800" dirty="0" err="1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핵심기능</a:t>
            </a:r>
            <a:r>
              <a:rPr lang="en-US" altLang="ko-KR" sz="2800" dirty="0">
                <a:solidFill>
                  <a:srgbClr val="219899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endParaRPr lang="en-US" sz="2800" dirty="0">
              <a:solidFill>
                <a:srgbClr val="219899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BAB2B9-8CCB-AD3E-AF62-FC69C7A1D045}"/>
              </a:ext>
            </a:extLst>
          </p:cNvPr>
          <p:cNvSpPr/>
          <p:nvPr/>
        </p:nvSpPr>
        <p:spPr>
          <a:xfrm>
            <a:off x="739585" y="3425371"/>
            <a:ext cx="1793571" cy="797270"/>
          </a:xfrm>
          <a:prstGeom prst="roundRect">
            <a:avLst>
              <a:gd name="adj" fmla="val 11319"/>
            </a:avLst>
          </a:prstGeom>
          <a:solidFill>
            <a:schemeClr val="bg1"/>
          </a:solidFill>
          <a:ln>
            <a:solidFill>
              <a:srgbClr val="D6F4F2"/>
            </a:solidFill>
          </a:ln>
          <a:effectLst>
            <a:outerShdw blurRad="418103" dist="199348" dir="3960000" sx="101000" sy="101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D2CE926F-9BD6-D456-DD10-E8E3C224323D}"/>
              </a:ext>
            </a:extLst>
          </p:cNvPr>
          <p:cNvSpPr/>
          <p:nvPr/>
        </p:nvSpPr>
        <p:spPr>
          <a:xfrm>
            <a:off x="1167343" y="3692389"/>
            <a:ext cx="1793571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 err="1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기능</a:t>
            </a:r>
            <a:r>
              <a:rPr lang="en-US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 </a:t>
            </a:r>
            <a:r>
              <a:rPr lang="en-US" altLang="ko-KR" sz="2800" b="1" dirty="0">
                <a:solidFill>
                  <a:srgbClr val="4C4C4C"/>
                </a:solidFill>
                <a:latin typeface="엘리스 DX널리체  Medium" panose="020B0600000101010101" pitchFamily="50" charset="-127"/>
                <a:ea typeface="엘리스 DX널리체  Medium" panose="020B0600000101010101" pitchFamily="50" charset="-127"/>
                <a:cs typeface="Pretendard ExtraBold" panose="02000503000000020004" pitchFamily="2" charset="-127"/>
              </a:rPr>
              <a:t>1.</a:t>
            </a:r>
            <a:endParaRPr lang="en-US" sz="2800" b="1" dirty="0">
              <a:latin typeface="엘리스 DX널리체  Medium" panose="020B0600000101010101" pitchFamily="50" charset="-127"/>
              <a:ea typeface="엘리스 DX널리체  Medium" panose="020B0600000101010101" pitchFamily="50" charset="-127"/>
              <a:cs typeface="Pretendard ExtraBold" panose="02000503000000020004" pitchFamily="2" charset="-127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C5FE99F5-637F-5F20-4796-48AFCA11022E}"/>
              </a:ext>
            </a:extLst>
          </p:cNvPr>
          <p:cNvSpPr/>
          <p:nvPr/>
        </p:nvSpPr>
        <p:spPr>
          <a:xfrm>
            <a:off x="739585" y="5419651"/>
            <a:ext cx="5881933" cy="6050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관심있는 지역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전체 또는 개별 동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</a:t>
            </a:r>
            <a:b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안전정보 </a:t>
            </a:r>
            <a:r>
              <a:rPr lang="en-US" altLang="ko-KR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10</a:t>
            </a:r>
            <a:r>
              <a:rPr lang="ko-KR" altLang="en-US" sz="1400" dirty="0">
                <a:solidFill>
                  <a:srgbClr val="4C4C4C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개 종류를 유형별로 선택하여 분포를 확인가능</a:t>
            </a:r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D940587E-9CC6-1E30-0110-4553857AB432}"/>
              </a:ext>
            </a:extLst>
          </p:cNvPr>
          <p:cNvSpPr/>
          <p:nvPr/>
        </p:nvSpPr>
        <p:spPr>
          <a:xfrm>
            <a:off x="739585" y="4643710"/>
            <a:ext cx="2363448" cy="295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이용자가 관심 있는 지역의 안전정보를 </a:t>
            </a:r>
            <a:endParaRPr lang="en-US" altLang="ko-KR" sz="2000" b="1" dirty="0">
              <a:solidFill>
                <a:srgbClr val="4C4C4C"/>
              </a:solidFill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 SemiBold" panose="02000503000000020004" pitchFamily="2" charset="-127"/>
            </a:endParaRPr>
          </a:p>
          <a:p>
            <a:pPr>
              <a:lnSpc>
                <a:spcPts val="2400"/>
              </a:lnSpc>
            </a:pPr>
            <a:r>
              <a:rPr lang="ko-KR" altLang="en-US" sz="2000" b="1" dirty="0">
                <a:solidFill>
                  <a:srgbClr val="4C4C4C"/>
                </a:solidFill>
                <a:latin typeface="엘리스 DX널리체  Light" panose="020B0600000101010101" pitchFamily="50" charset="-127"/>
                <a:ea typeface="엘리스 DX널리체  Light" panose="020B0600000101010101" pitchFamily="50" charset="-127"/>
                <a:cs typeface="Pretendard SemiBold" panose="02000503000000020004" pitchFamily="2" charset="-127"/>
              </a:rPr>
              <a:t>유형별로 선택하여 확인가능</a:t>
            </a:r>
            <a:endParaRPr lang="en-US" sz="2000" b="1" dirty="0">
              <a:latin typeface="엘리스 DX널리체  Light" panose="020B0600000101010101" pitchFamily="50" charset="-127"/>
              <a:ea typeface="엘리스 DX널리체  Light" panose="020B0600000101010101" pitchFamily="50" charset="-127"/>
              <a:cs typeface="Pretendard SemiBold" panose="02000503000000020004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D98B2A-6DC8-BB88-88AB-D69263525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315" y="3263477"/>
            <a:ext cx="4383770" cy="33514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9EF1126-D9F3-E30E-9536-440FF53D9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204" y="3263476"/>
            <a:ext cx="4778081" cy="33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767</Words>
  <Application>Microsoft Office PowerPoint</Application>
  <PresentationFormat>사용자 지정</PresentationFormat>
  <Paragraphs>174</Paragraphs>
  <Slides>17</Slides>
  <Notes>15</Notes>
  <HiddenSlides>0</HiddenSlides>
  <MMClips>1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3" baseType="lpstr">
      <vt:lpstr>Noto Serif Medium</vt:lpstr>
      <vt:lpstr>Pretendard</vt:lpstr>
      <vt:lpstr>Pretendard ExtraBold</vt:lpstr>
      <vt:lpstr>Pretendard Medium</vt:lpstr>
      <vt:lpstr>Pretendard SemiBold</vt:lpstr>
      <vt:lpstr>Pretendard Variable ExtraBold</vt:lpstr>
      <vt:lpstr>Pretendard Variable Medium</vt:lpstr>
      <vt:lpstr>Pretendard Variable SemiBold</vt:lpstr>
      <vt:lpstr>SB 어그로 Medium</vt:lpstr>
      <vt:lpstr>Wavve PADO</vt:lpstr>
      <vt:lpstr>맑은 고딕</vt:lpstr>
      <vt:lpstr>엘리스 DX널리체  Light</vt:lpstr>
      <vt:lpstr>엘리스 DX널리체  Medium</vt:lpstr>
      <vt:lpstr>엘리스 DX널리체 Bold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민선</dc:creator>
  <cp:lastModifiedBy>박민선</cp:lastModifiedBy>
  <cp:revision>37</cp:revision>
  <dcterms:created xsi:type="dcterms:W3CDTF">2025-08-15T15:56:15Z</dcterms:created>
  <dcterms:modified xsi:type="dcterms:W3CDTF">2025-10-30T02:57:35Z</dcterms:modified>
</cp:coreProperties>
</file>